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3" r:id="rId4"/>
    <p:sldMasterId id="2147483709" r:id="rId5"/>
  </p:sldMasterIdLst>
  <p:sldIdLst>
    <p:sldId id="256" r:id="rId6"/>
    <p:sldId id="259" r:id="rId7"/>
    <p:sldId id="264" r:id="rId8"/>
    <p:sldId id="265" r:id="rId9"/>
    <p:sldId id="268" r:id="rId10"/>
    <p:sldId id="269" r:id="rId11"/>
    <p:sldId id="266" r:id="rId12"/>
    <p:sldId id="260" r:id="rId13"/>
    <p:sldId id="261" r:id="rId14"/>
    <p:sldId id="258" r:id="rId15"/>
    <p:sldId id="262" r:id="rId16"/>
    <p:sldId id="263" r:id="rId17"/>
    <p:sldId id="257" r:id="rId18"/>
    <p:sldId id="27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75;&#1091;&#1083;&#1080;&#1085;&#1072;\Desktop\2023\&#1087;&#1088;&#1077;&#1079;&#1077;&#1085;&#1090;&#1072;&#1094;&#1080;&#1080;\&#1086;&#1090;&#1095;&#1077;&#1090;%20&#1079;&#1072;%202022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75;&#1091;&#1083;&#1080;&#1085;&#1072;\Desktop\2023\&#1087;&#1088;&#1077;&#1079;&#1077;&#1085;&#1090;&#1072;&#1094;&#1080;&#1080;\&#1086;&#1090;&#1095;&#1077;&#1090;%20&#1079;&#1072;%202022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75;&#1091;&#1083;&#1080;&#1085;&#1072;\Desktop\2023\&#1087;&#1088;&#1077;&#1079;&#1077;&#1085;&#1090;&#1072;&#1094;&#1080;&#1080;\&#1086;&#1090;&#1095;&#1077;&#1090;%20&#1079;&#1072;%202022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75;&#1091;&#1083;&#1080;&#1085;&#1072;\Desktop\2023\&#1087;&#1088;&#1077;&#1079;&#1077;&#1085;&#1090;&#1072;&#1094;&#1080;&#1080;\&#1086;&#1090;&#1095;&#1077;&#1090;%20&#1079;&#1072;%202022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1">
                <a:solidFill>
                  <a:srgbClr val="002060"/>
                </a:solidFill>
              </a:defRPr>
            </a:pPr>
            <a:r>
              <a:rPr lang="ru-RU" sz="1400" b="0" i="1">
                <a:solidFill>
                  <a:srgbClr val="002060"/>
                </a:solidFill>
              </a:rPr>
              <a:t>Занятость. Безработица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3966395508724139"/>
          <c:w val="0.93888888888888888"/>
          <c:h val="0.73455366431146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PowerPoint]Лист3'!$O$4</c:f>
              <c:strCache>
                <c:ptCount val="1"/>
                <c:pt idx="0">
                  <c:v>Среднесписочная численность работников организаций, не относящихся к субъектам малого предпринимательства</c:v>
                </c:pt>
              </c:strCache>
            </c:strRef>
          </c:tx>
          <c:spPr>
            <a:solidFill>
              <a:srgbClr val="E4CF7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PowerPoint]Лист3'!$P$3:$S$3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'[Диаграмма в Microsoft PowerPoint]Лист3'!$P$4:$S$4</c:f>
              <c:numCache>
                <c:formatCode>General</c:formatCode>
                <c:ptCount val="4"/>
                <c:pt idx="0">
                  <c:v>2803</c:v>
                </c:pt>
                <c:pt idx="1">
                  <c:v>2766</c:v>
                </c:pt>
                <c:pt idx="2">
                  <c:v>2653</c:v>
                </c:pt>
                <c:pt idx="3">
                  <c:v>2608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PowerPoint]Лист3'!$O$5</c:f>
              <c:strCache>
                <c:ptCount val="1"/>
                <c:pt idx="0">
                  <c:v>Среднемесячная начисленная заработная плата работников организаций (без субъектов малого предпринимательства)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PowerPoint]Лист3'!$P$3:$S$3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'[Диаграмма в Microsoft PowerPoint]Лист3'!$P$5:$S$5</c:f>
              <c:numCache>
                <c:formatCode>General</c:formatCode>
                <c:ptCount val="4"/>
                <c:pt idx="0">
                  <c:v>27082</c:v>
                </c:pt>
                <c:pt idx="1">
                  <c:v>29450</c:v>
                </c:pt>
                <c:pt idx="2">
                  <c:v>30170</c:v>
                </c:pt>
                <c:pt idx="3">
                  <c:v>33512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411904"/>
        <c:axId val="104414592"/>
      </c:barChart>
      <c:lineChart>
        <c:grouping val="standard"/>
        <c:varyColors val="0"/>
        <c:ser>
          <c:idx val="2"/>
          <c:order val="2"/>
          <c:tx>
            <c:strRef>
              <c:f>'[Диаграмма в Microsoft PowerPoint]Лист3'!$O$6</c:f>
              <c:strCache>
                <c:ptCount val="1"/>
                <c:pt idx="0">
                  <c:v>Признано безработными в установленном порядке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5.5555555555555558E-3"/>
                  <c:y val="-2.97766337650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1.37430617377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1.3743061737728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PowerPoint]Лист3'!$P$3:$S$3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'[Диаграмма в Microsoft PowerPoint]Лист3'!$P$6:$S$6</c:f>
              <c:numCache>
                <c:formatCode>General</c:formatCode>
                <c:ptCount val="4"/>
                <c:pt idx="0">
                  <c:v>265</c:v>
                </c:pt>
                <c:pt idx="1">
                  <c:v>1155</c:v>
                </c:pt>
                <c:pt idx="2" formatCode="#,##0">
                  <c:v>446</c:v>
                </c:pt>
                <c:pt idx="3">
                  <c:v>105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411904"/>
        <c:axId val="104414592"/>
      </c:lineChart>
      <c:catAx>
        <c:axId val="1044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14592"/>
        <c:crosses val="autoZero"/>
        <c:auto val="1"/>
        <c:lblAlgn val="ctr"/>
        <c:lblOffset val="100"/>
        <c:noMultiLvlLbl val="0"/>
      </c:catAx>
      <c:valAx>
        <c:axId val="104414592"/>
        <c:scaling>
          <c:orientation val="minMax"/>
          <c:max val="31000"/>
        </c:scaling>
        <c:delete val="1"/>
        <c:axPos val="l"/>
        <c:numFmt formatCode="General" sourceLinked="1"/>
        <c:majorTickMark val="out"/>
        <c:minorTickMark val="none"/>
        <c:tickLblPos val="nextTo"/>
        <c:crossAx val="104411904"/>
        <c:crosses val="autoZero"/>
        <c:crossBetween val="between"/>
        <c:majorUnit val="10000"/>
        <c:minorUnit val="1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 dirty="0">
                <a:solidFill>
                  <a:srgbClr val="002060"/>
                </a:solidFill>
              </a:rPr>
              <a:t>Численность крупнорогатого скота</a:t>
            </a:r>
          </a:p>
        </c:rich>
      </c:tx>
      <c:layout>
        <c:manualLayout>
          <c:xMode val="edge"/>
          <c:yMode val="edge"/>
          <c:x val="0.15320828549914206"/>
          <c:y val="4.9152097854336767E-2"/>
        </c:manualLayout>
      </c:layout>
      <c:overlay val="0"/>
    </c:title>
    <c:autoTitleDeleted val="0"/>
    <c:view3D>
      <c:rotX val="2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Лист2!$N$105</c:f>
              <c:strCache>
                <c:ptCount val="1"/>
                <c:pt idx="0">
                  <c:v>КРС всего (голов)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1.8798835308178745E-17"/>
                  <c:y val="-1.520424933628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016114488570286E-3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Лист2!$O$104:$P$104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Лист2!$O$105:$P$105</c:f>
              <c:numCache>
                <c:formatCode>General</c:formatCode>
                <c:ptCount val="2"/>
                <c:pt idx="0">
                  <c:v>12859</c:v>
                </c:pt>
                <c:pt idx="1">
                  <c:v>13035</c:v>
                </c:pt>
              </c:numCache>
            </c:numRef>
          </c:val>
        </c:ser>
        <c:ser>
          <c:idx val="1"/>
          <c:order val="1"/>
          <c:tx>
            <c:strRef>
              <c:f>Лист2!$N$106</c:f>
              <c:strCache>
                <c:ptCount val="1"/>
                <c:pt idx="0">
                  <c:v>из них коров (голов)</c:v>
                </c:pt>
              </c:strCache>
            </c:strRef>
          </c:tx>
          <c:spPr>
            <a:solidFill>
              <a:srgbClr val="E4CF78"/>
            </a:solidFill>
          </c:spPr>
          <c:invertIfNegative val="0"/>
          <c:dLbls>
            <c:dLbl>
              <c:idx val="0"/>
              <c:layout>
                <c:manualLayout>
                  <c:x val="9.0235451874856279E-2"/>
                  <c:y val="-2.432679893804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524171732856556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Лист2!$O$104:$P$104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Лист2!$O$106:$P$106</c:f>
              <c:numCache>
                <c:formatCode>General</c:formatCode>
                <c:ptCount val="2"/>
                <c:pt idx="0">
                  <c:v>6462</c:v>
                </c:pt>
                <c:pt idx="1">
                  <c:v>6300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863552"/>
        <c:axId val="117865088"/>
        <c:axId val="0"/>
      </c:bar3DChart>
      <c:catAx>
        <c:axId val="1178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865088"/>
        <c:crosses val="autoZero"/>
        <c:auto val="1"/>
        <c:lblAlgn val="ctr"/>
        <c:lblOffset val="100"/>
        <c:noMultiLvlLbl val="0"/>
      </c:catAx>
      <c:valAx>
        <c:axId val="11786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86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115904500639531"/>
          <c:y val="0.19646382642365784"/>
          <c:w val="0.65768190998720943"/>
          <c:h val="5.228312519009727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Лист2!$A$54</c:f>
              <c:strCache>
                <c:ptCount val="1"/>
                <c:pt idx="0">
                  <c:v>количество субъектов</c:v>
                </c:pt>
              </c:strCache>
            </c:strRef>
          </c:tx>
          <c:spPr>
            <a:solidFill>
              <a:srgbClr val="E4CF78"/>
            </a:solidFill>
            <a:ln>
              <a:noFill/>
            </a:ln>
          </c:spPr>
          <c:dLbls>
            <c:dLbl>
              <c:idx val="0"/>
              <c:layout>
                <c:manualLayout>
                  <c:x val="1.1660081092650591E-2"/>
                  <c:y val="-5.1648103172576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725304097439827E-2"/>
                  <c:y val="-4.648329285531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Лист2!$B$53:$D$53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Лист2!$B$54:$D$54</c:f>
              <c:numCache>
                <c:formatCode>General</c:formatCode>
                <c:ptCount val="3"/>
                <c:pt idx="0">
                  <c:v>207</c:v>
                </c:pt>
                <c:pt idx="1">
                  <c:v>250</c:v>
                </c:pt>
                <c:pt idx="2">
                  <c:v>313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4439168"/>
        <c:axId val="104454400"/>
        <c:axId val="0"/>
      </c:area3DChart>
      <c:catAx>
        <c:axId val="1044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54400"/>
        <c:crosses val="autoZero"/>
        <c:auto val="1"/>
        <c:lblAlgn val="ctr"/>
        <c:lblOffset val="100"/>
        <c:noMultiLvlLbl val="0"/>
      </c:catAx>
      <c:valAx>
        <c:axId val="10445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44391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1.6264007960248891E-2"/>
          <c:y val="0.67812953613421556"/>
          <c:w val="0.4635873951589074"/>
          <c:h val="0.1086138506718609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Лист2!$M$37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4CF78"/>
            </a:solidFill>
          </c:spPr>
          <c:invertIfNegative val="0"/>
          <c:cat>
            <c:strRef>
              <c:f>Лист2!$N$36:$P$36</c:f>
              <c:strCache>
                <c:ptCount val="3"/>
                <c:pt idx="0">
                  <c:v>микро</c:v>
                </c:pt>
                <c:pt idx="1">
                  <c:v>малые</c:v>
                </c:pt>
                <c:pt idx="2">
                  <c:v>средние</c:v>
                </c:pt>
              </c:strCache>
            </c:strRef>
          </c:cat>
          <c:val>
            <c:numRef>
              <c:f>Лист2!$N$37:$P$37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Лист2!$M$38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Лист2!$N$36:$P$36</c:f>
              <c:strCache>
                <c:ptCount val="3"/>
                <c:pt idx="0">
                  <c:v>микро</c:v>
                </c:pt>
                <c:pt idx="1">
                  <c:v>малые</c:v>
                </c:pt>
                <c:pt idx="2">
                  <c:v>средние</c:v>
                </c:pt>
              </c:strCache>
            </c:strRef>
          </c:cat>
          <c:val>
            <c:numRef>
              <c:f>Лист2!$N$38:$P$38</c:f>
              <c:numCache>
                <c:formatCode>General</c:formatCode>
                <c:ptCount val="3"/>
                <c:pt idx="0">
                  <c:v>82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222016"/>
        <c:axId val="113223552"/>
        <c:axId val="90736832"/>
      </c:bar3DChart>
      <c:catAx>
        <c:axId val="113222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223552"/>
        <c:crosses val="autoZero"/>
        <c:auto val="1"/>
        <c:lblAlgn val="ctr"/>
        <c:lblOffset val="100"/>
        <c:noMultiLvlLbl val="0"/>
      </c:catAx>
      <c:valAx>
        <c:axId val="11322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222016"/>
        <c:crosses val="autoZero"/>
        <c:crossBetween val="between"/>
      </c:valAx>
      <c:serAx>
        <c:axId val="9073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223552"/>
        <c:crosses val="autoZero"/>
      </c:serAx>
    </c:plotArea>
    <c:legend>
      <c:legendPos val="t"/>
      <c:layout>
        <c:manualLayout>
          <c:xMode val="edge"/>
          <c:yMode val="edge"/>
          <c:x val="0.48170986953830525"/>
          <c:y val="0.43515081133542821"/>
          <c:w val="0.46025018959246072"/>
          <c:h val="6.293314827304008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Лист2!$P$219</c:f>
              <c:strCache>
                <c:ptCount val="1"/>
                <c:pt idx="0">
                  <c:v>млрд. рублей</c:v>
                </c:pt>
              </c:strCache>
            </c:strRef>
          </c:tx>
          <c:spPr>
            <a:solidFill>
              <a:srgbClr val="E4CF78"/>
            </a:solidFill>
          </c:spPr>
          <c:invertIfNegative val="0"/>
          <c:dLbls>
            <c:dLbl>
              <c:idx val="0"/>
              <c:layout>
                <c:manualLayout>
                  <c:x val="-2.7777777777777779E-3"/>
                  <c:y val="0.21901568585907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0.39501043342440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Лист2!$Q$218:$R$218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Лист2!$Q$219:$R$219</c:f>
              <c:numCache>
                <c:formatCode>General</c:formatCode>
                <c:ptCount val="2"/>
                <c:pt idx="0">
                  <c:v>1.9</c:v>
                </c:pt>
                <c:pt idx="1">
                  <c:v>3.75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414912"/>
        <c:axId val="117606272"/>
        <c:axId val="0"/>
      </c:bar3DChart>
      <c:catAx>
        <c:axId val="1174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606272"/>
        <c:crosses val="autoZero"/>
        <c:auto val="1"/>
        <c:lblAlgn val="ctr"/>
        <c:lblOffset val="100"/>
        <c:noMultiLvlLbl val="0"/>
      </c:catAx>
      <c:valAx>
        <c:axId val="11760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14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504125533670862"/>
          <c:y val="0.39817221566576466"/>
          <c:w val="0.26101812100242833"/>
          <c:h val="6.017491767162139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>
                <a:solidFill>
                  <a:srgbClr val="002060"/>
                </a:solidFill>
              </a:rPr>
              <a:t>Зерновые культуры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Лист2!$P$74</c:f>
              <c:strCache>
                <c:ptCount val="1"/>
                <c:pt idx="0">
                  <c:v>затраты на 1 га, тыс. рублей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4050358041025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0.34739406059259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883962210826475E-3"/>
                  <c:y val="0.25653715243760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672262004558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34204953658347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Лист2!$Q$73:$U$73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Лист2!$Q$74:$U$74</c:f>
              <c:numCache>
                <c:formatCode>General</c:formatCode>
                <c:ptCount val="5"/>
                <c:pt idx="0">
                  <c:v>20</c:v>
                </c:pt>
                <c:pt idx="1">
                  <c:v>28.1</c:v>
                </c:pt>
                <c:pt idx="2">
                  <c:v>20.9</c:v>
                </c:pt>
                <c:pt idx="3">
                  <c:v>19.600000000000001</c:v>
                </c:pt>
                <c:pt idx="4">
                  <c:v>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698304"/>
        <c:axId val="91699840"/>
      </c:barChart>
      <c:lineChart>
        <c:grouping val="stacked"/>
        <c:varyColors val="0"/>
        <c:ser>
          <c:idx val="1"/>
          <c:order val="1"/>
          <c:tx>
            <c:strRef>
              <c:f>Лист2!$P$75</c:f>
              <c:strCache>
                <c:ptCount val="1"/>
                <c:pt idx="0">
                  <c:v>рентабельность продукции,%</c:v>
                </c:pt>
              </c:strCache>
            </c:strRef>
          </c:tx>
          <c:spPr>
            <a:ln>
              <a:solidFill>
                <a:srgbClr val="E4CF78"/>
              </a:solidFill>
            </a:ln>
          </c:spPr>
          <c:marker>
            <c:spPr>
              <a:solidFill>
                <a:srgbClr val="E4CF78"/>
              </a:solidFill>
              <a:ln>
                <a:solidFill>
                  <a:srgbClr val="E4CF78"/>
                </a:solidFill>
              </a:ln>
            </c:spPr>
          </c:marker>
          <c:dLbls>
            <c:dLbl>
              <c:idx val="3"/>
              <c:layout>
                <c:manualLayout>
                  <c:x val="-3.7130377326495885E-2"/>
                  <c:y val="-9.620143216410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Лист2!$Q$73:$U$73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Лист2!$Q$75:$U$75</c:f>
              <c:numCache>
                <c:formatCode>General</c:formatCode>
                <c:ptCount val="5"/>
                <c:pt idx="0">
                  <c:v>36</c:v>
                </c:pt>
                <c:pt idx="1">
                  <c:v>19</c:v>
                </c:pt>
                <c:pt idx="2">
                  <c:v>36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Лист2!$P$76</c:f>
              <c:strCache>
                <c:ptCount val="1"/>
                <c:pt idx="0">
                  <c:v>производственная себестоимость тыс.руб/т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3"/>
              <c:layout>
                <c:manualLayout>
                  <c:x val="-3.7130377326495885E-2"/>
                  <c:y val="-8.5512384145869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Лист2!$Q$73:$U$73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Лист2!$Q$76:$U$76</c:f>
              <c:numCache>
                <c:formatCode>General</c:formatCode>
                <c:ptCount val="5"/>
                <c:pt idx="0">
                  <c:v>6.3</c:v>
                </c:pt>
                <c:pt idx="1">
                  <c:v>8.8000000000000007</c:v>
                </c:pt>
                <c:pt idx="2">
                  <c:v>8.9</c:v>
                </c:pt>
                <c:pt idx="3">
                  <c:v>12.7</c:v>
                </c:pt>
                <c:pt idx="4">
                  <c:v>8.1999999999999993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698304"/>
        <c:axId val="91699840"/>
      </c:lineChart>
      <c:catAx>
        <c:axId val="916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699840"/>
        <c:crosses val="autoZero"/>
        <c:auto val="1"/>
        <c:lblAlgn val="ctr"/>
        <c:lblOffset val="100"/>
        <c:noMultiLvlLbl val="0"/>
      </c:catAx>
      <c:valAx>
        <c:axId val="91699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9830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 dirty="0">
                <a:solidFill>
                  <a:srgbClr val="002060"/>
                </a:solidFill>
              </a:rPr>
              <a:t>Пшеница (озимая и яровая)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Лист2!$W$74</c:f>
              <c:strCache>
                <c:ptCount val="1"/>
                <c:pt idx="0">
                  <c:v>затраты на 1 га, тыс. рублей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9.1515350078640745E-3"/>
                  <c:y val="0.181713816309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505116692880248E-3"/>
                  <c:y val="0.27791524847407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925401215273313E-17"/>
                  <c:y val="0.20309191234643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010233385760497E-3"/>
                  <c:y val="0.2672262004558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010233385761616E-3"/>
                  <c:y val="0.27791524847407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Лист2!$X$73:$AB$73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Лист2!$X$74:$AB$74</c:f>
              <c:numCache>
                <c:formatCode>General</c:formatCode>
                <c:ptCount val="5"/>
                <c:pt idx="0">
                  <c:v>19.899999999999999</c:v>
                </c:pt>
                <c:pt idx="1">
                  <c:v>27.6</c:v>
                </c:pt>
                <c:pt idx="2">
                  <c:v>19.2</c:v>
                </c:pt>
                <c:pt idx="3">
                  <c:v>19.5</c:v>
                </c:pt>
                <c:pt idx="4">
                  <c:v>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624960"/>
        <c:axId val="91626496"/>
      </c:barChart>
      <c:lineChart>
        <c:grouping val="stacked"/>
        <c:varyColors val="0"/>
        <c:ser>
          <c:idx val="1"/>
          <c:order val="1"/>
          <c:tx>
            <c:strRef>
              <c:f>Лист2!$W$75</c:f>
              <c:strCache>
                <c:ptCount val="1"/>
                <c:pt idx="0">
                  <c:v>рентабельность продукции,%</c:v>
                </c:pt>
              </c:strCache>
            </c:strRef>
          </c:tx>
          <c:spPr>
            <a:ln>
              <a:solidFill>
                <a:srgbClr val="E4CF78"/>
              </a:solidFill>
            </a:ln>
          </c:spPr>
          <c:marker>
            <c:spPr>
              <a:solidFill>
                <a:srgbClr val="E4CF78"/>
              </a:solidFill>
              <a:ln>
                <a:solidFill>
                  <a:srgbClr val="E4CF78"/>
                </a:solidFill>
              </a:ln>
            </c:spPr>
          </c:marker>
          <c:dLbls>
            <c:dLbl>
              <c:idx val="0"/>
              <c:layout>
                <c:manualLayout>
                  <c:x val="-7.931330340148865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515350078640745E-3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54605023592225E-2"/>
                  <c:y val="-8.5512384145869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Лист2!$X$73:$AB$73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Лист2!$X$75:$AB$75</c:f>
              <c:numCache>
                <c:formatCode>General</c:formatCode>
                <c:ptCount val="5"/>
                <c:pt idx="0">
                  <c:v>40</c:v>
                </c:pt>
                <c:pt idx="1">
                  <c:v>21</c:v>
                </c:pt>
                <c:pt idx="2">
                  <c:v>16</c:v>
                </c:pt>
                <c:pt idx="3">
                  <c:v>8</c:v>
                </c:pt>
                <c:pt idx="4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Лист2!$W$76</c:f>
              <c:strCache>
                <c:ptCount val="1"/>
                <c:pt idx="0">
                  <c:v>производственная себестоимость тыс.руб/т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4404093354304199E-2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53581685016231E-2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757675039320378E-2"/>
                  <c:y val="-7.482333612763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Лист2!$X$73:$AB$73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Лист2!$X$76:$AB$76</c:f>
              <c:numCache>
                <c:formatCode>General</c:formatCode>
                <c:ptCount val="5"/>
                <c:pt idx="0">
                  <c:v>6.2</c:v>
                </c:pt>
                <c:pt idx="1">
                  <c:v>8.6</c:v>
                </c:pt>
                <c:pt idx="2">
                  <c:v>8.9</c:v>
                </c:pt>
                <c:pt idx="3">
                  <c:v>12.5</c:v>
                </c:pt>
                <c:pt idx="4">
                  <c:v>8.1999999999999993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624960"/>
        <c:axId val="91626496"/>
      </c:lineChart>
      <c:catAx>
        <c:axId val="916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626496"/>
        <c:crosses val="autoZero"/>
        <c:auto val="1"/>
        <c:lblAlgn val="ctr"/>
        <c:lblOffset val="100"/>
        <c:noMultiLvlLbl val="0"/>
      </c:catAx>
      <c:valAx>
        <c:axId val="9162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62496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 dirty="0">
                <a:solidFill>
                  <a:srgbClr val="002060"/>
                </a:solidFill>
              </a:rPr>
              <a:t>Кукуруза</a:t>
            </a:r>
          </a:p>
        </c:rich>
      </c:tx>
      <c:layout>
        <c:manualLayout>
          <c:xMode val="edge"/>
          <c:yMode val="edge"/>
          <c:x val="0.25996988355005379"/>
          <c:y val="2.383368814876425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Лист2!$P$79</c:f>
              <c:strCache>
                <c:ptCount val="1"/>
                <c:pt idx="0">
                  <c:v>затраты на 1 га, тыс. рублей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Лист2!$Q$78:$U$78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Лист2!$Q$79:$U$79</c:f>
              <c:numCache>
                <c:formatCode>General</c:formatCode>
                <c:ptCount val="5"/>
                <c:pt idx="0">
                  <c:v>21.3</c:v>
                </c:pt>
                <c:pt idx="1">
                  <c:v>26.7</c:v>
                </c:pt>
                <c:pt idx="2">
                  <c:v>23.2</c:v>
                </c:pt>
                <c:pt idx="3">
                  <c:v>22.7</c:v>
                </c:pt>
                <c:pt idx="4">
                  <c:v>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023040"/>
        <c:axId val="92041216"/>
      </c:barChart>
      <c:lineChart>
        <c:grouping val="stacked"/>
        <c:varyColors val="0"/>
        <c:ser>
          <c:idx val="1"/>
          <c:order val="1"/>
          <c:tx>
            <c:strRef>
              <c:f>Лист2!$P$80</c:f>
              <c:strCache>
                <c:ptCount val="1"/>
                <c:pt idx="0">
                  <c:v>рентабельность продукции,%</c:v>
                </c:pt>
              </c:strCache>
            </c:strRef>
          </c:tx>
          <c:spPr>
            <a:ln>
              <a:solidFill>
                <a:srgbClr val="E4CF78"/>
              </a:solidFill>
            </a:ln>
          </c:spPr>
          <c:marker>
            <c:spPr>
              <a:solidFill>
                <a:srgbClr val="E4CF78"/>
              </a:solidFill>
              <a:ln>
                <a:solidFill>
                  <a:srgbClr val="E4CF78"/>
                </a:solidFill>
              </a:ln>
            </c:spPr>
          </c:marker>
          <c:dLbls>
            <c:dLbl>
              <c:idx val="0"/>
              <c:layout>
                <c:manualLayout>
                  <c:x val="-9.963631763391205E-2"/>
                  <c:y val="1.430021288925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931793743015772E-2"/>
                  <c:y val="5.243411392728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Лист2!$Q$78:$U$78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Лист2!$Q$80:$U$80</c:f>
              <c:numCache>
                <c:formatCode>General</c:formatCode>
                <c:ptCount val="5"/>
                <c:pt idx="0">
                  <c:v>-2</c:v>
                </c:pt>
                <c:pt idx="1">
                  <c:v>-34</c:v>
                </c:pt>
                <c:pt idx="2">
                  <c:v>154</c:v>
                </c:pt>
                <c:pt idx="3">
                  <c:v>-7</c:v>
                </c:pt>
                <c:pt idx="4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Лист2!$P$81</c:f>
              <c:strCache>
                <c:ptCount val="1"/>
                <c:pt idx="0">
                  <c:v>производственная себестоимость тыс.руб/т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2.1795444482418259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54539704239006E-2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818158816956025E-2"/>
                  <c:y val="-5.243411392728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022714334537763E-2"/>
                  <c:y val="1.430021288925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136349260597513E-2"/>
                  <c:y val="-5.243411392728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Лист2!$Q$78:$U$78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Лист2!$Q$81:$U$81</c:f>
              <c:numCache>
                <c:formatCode>General</c:formatCode>
                <c:ptCount val="5"/>
                <c:pt idx="0">
                  <c:v>7.1</c:v>
                </c:pt>
                <c:pt idx="1">
                  <c:v>13.6</c:v>
                </c:pt>
                <c:pt idx="2">
                  <c:v>10.1</c:v>
                </c:pt>
                <c:pt idx="3">
                  <c:v>24.1</c:v>
                </c:pt>
                <c:pt idx="4">
                  <c:v>6.6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023040"/>
        <c:axId val="92041216"/>
      </c:lineChart>
      <c:catAx>
        <c:axId val="920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041216"/>
        <c:crosses val="autoZero"/>
        <c:auto val="1"/>
        <c:lblAlgn val="ctr"/>
        <c:lblOffset val="100"/>
        <c:noMultiLvlLbl val="0"/>
      </c:catAx>
      <c:valAx>
        <c:axId val="9204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02304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>
                <a:solidFill>
                  <a:srgbClr val="002060"/>
                </a:solidFill>
              </a:rPr>
              <a:t>Подсолнечник</a:t>
            </a:r>
          </a:p>
        </c:rich>
      </c:tx>
      <c:layout>
        <c:manualLayout>
          <c:xMode val="edge"/>
          <c:yMode val="edge"/>
          <c:x val="0.42814513665148324"/>
          <c:y val="3.11239927589744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Лист2!$W$79</c:f>
              <c:strCache>
                <c:ptCount val="1"/>
                <c:pt idx="0">
                  <c:v>затраты на 1 га, тыс. рублей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3.149451648229562E-2"/>
                  <c:y val="8.818464615042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989032964591235E-3"/>
                  <c:y val="0.10374664252991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94516482295618E-3"/>
                  <c:y val="8.818464615042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046161537606933E-2"/>
                  <c:y val="-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494516482294464E-3"/>
                  <c:y val="9.855931040341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Лист2!$X$78:$AB$78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Лист2!$X$79:$AB$79</c:f>
              <c:numCache>
                <c:formatCode>General</c:formatCode>
                <c:ptCount val="5"/>
                <c:pt idx="0">
                  <c:v>18</c:v>
                </c:pt>
                <c:pt idx="1">
                  <c:v>21.7</c:v>
                </c:pt>
                <c:pt idx="2">
                  <c:v>17.7</c:v>
                </c:pt>
                <c:pt idx="3">
                  <c:v>18.100000000000001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068480"/>
        <c:axId val="92107136"/>
      </c:barChart>
      <c:lineChart>
        <c:grouping val="stacked"/>
        <c:varyColors val="0"/>
        <c:ser>
          <c:idx val="1"/>
          <c:order val="1"/>
          <c:tx>
            <c:strRef>
              <c:f>Лист2!$W$80</c:f>
              <c:strCache>
                <c:ptCount val="1"/>
                <c:pt idx="0">
                  <c:v>рентабельность продукции,%</c:v>
                </c:pt>
              </c:strCache>
            </c:strRef>
          </c:tx>
          <c:spPr>
            <a:ln>
              <a:solidFill>
                <a:srgbClr val="E4CF78"/>
              </a:solidFill>
            </a:ln>
          </c:spPr>
          <c:marker>
            <c:spPr>
              <a:solidFill>
                <a:srgbClr val="E4CF78"/>
              </a:solidFill>
              <a:ln>
                <a:solidFill>
                  <a:srgbClr val="E4CF78"/>
                </a:solidFill>
              </a:ln>
            </c:spPr>
          </c:marker>
          <c:dLbls>
            <c:dLbl>
              <c:idx val="0"/>
              <c:layout>
                <c:manualLayout>
                  <c:x val="9.4483549446886857E-3"/>
                  <c:y val="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7806592918247E-2"/>
                  <c:y val="5.187332126495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989032964591235E-3"/>
                  <c:y val="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Лист2!$X$78:$AB$78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Лист2!$X$80:$AB$80</c:f>
              <c:numCache>
                <c:formatCode>General</c:formatCode>
                <c:ptCount val="5"/>
                <c:pt idx="0">
                  <c:v>11</c:v>
                </c:pt>
                <c:pt idx="1">
                  <c:v>48</c:v>
                </c:pt>
                <c:pt idx="2">
                  <c:v>7</c:v>
                </c:pt>
                <c:pt idx="3">
                  <c:v>6</c:v>
                </c:pt>
                <c:pt idx="4">
                  <c:v>125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Лист2!$W$81</c:f>
              <c:strCache>
                <c:ptCount val="1"/>
                <c:pt idx="0">
                  <c:v>производственная себестоимость тыс.руб/т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7.5586839557509486E-2"/>
                  <c:y val="-7.780998189743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38484612820791E-2"/>
                  <c:y val="-7.780998189743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540678019902553E-2"/>
                  <c:y val="-8.299731402393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95613185836494E-2"/>
                  <c:y val="7.262267943377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391226371672988E-2"/>
                  <c:y val="-8.299731402393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Лист2!$X$78:$AB$78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Лист2!$X$81:$AB$81</c:f>
              <c:numCache>
                <c:formatCode>General</c:formatCode>
                <c:ptCount val="5"/>
                <c:pt idx="0">
                  <c:v>14.3</c:v>
                </c:pt>
                <c:pt idx="1">
                  <c:v>13.7</c:v>
                </c:pt>
                <c:pt idx="2">
                  <c:v>16.600000000000001</c:v>
                </c:pt>
                <c:pt idx="3">
                  <c:v>21.9</c:v>
                </c:pt>
                <c:pt idx="4">
                  <c:v>14.2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068480"/>
        <c:axId val="92107136"/>
      </c:lineChart>
      <c:catAx>
        <c:axId val="920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107136"/>
        <c:crosses val="autoZero"/>
        <c:auto val="1"/>
        <c:lblAlgn val="ctr"/>
        <c:lblOffset val="100"/>
        <c:noMultiLvlLbl val="0"/>
      </c:catAx>
      <c:valAx>
        <c:axId val="92107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068480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i="1">
                <a:solidFill>
                  <a:srgbClr val="002060"/>
                </a:solidFill>
              </a:defRPr>
            </a:pPr>
            <a:r>
              <a:rPr lang="ru-RU" b="0" i="1" dirty="0">
                <a:solidFill>
                  <a:srgbClr val="002060"/>
                </a:solidFill>
              </a:rPr>
              <a:t>Реализовано продукции</a:t>
            </a:r>
          </a:p>
        </c:rich>
      </c:tx>
      <c:layout>
        <c:manualLayout>
          <c:xMode val="edge"/>
          <c:yMode val="edge"/>
          <c:x val="0.19473927500119034"/>
          <c:y val="1.6280113670231983E-2"/>
        </c:manualLayout>
      </c:layout>
      <c:overlay val="0"/>
    </c:title>
    <c:autoTitleDeleted val="0"/>
    <c:view3D>
      <c:rotX val="1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Лист2!$B$226</c:f>
              <c:strCache>
                <c:ptCount val="1"/>
                <c:pt idx="0">
                  <c:v>мясо, тонн</c:v>
                </c:pt>
              </c:strCache>
            </c:strRef>
          </c:tx>
          <c:spPr>
            <a:solidFill>
              <a:srgbClr val="E4CF78"/>
            </a:solidFill>
          </c:spPr>
          <c:invertIfNegative val="0"/>
          <c:cat>
            <c:numRef>
              <c:f>Лист2!$C$225:$E$225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Лист2!$C$226:$E$226</c:f>
              <c:numCache>
                <c:formatCode>General</c:formatCode>
                <c:ptCount val="3"/>
                <c:pt idx="0">
                  <c:v>7018</c:v>
                </c:pt>
                <c:pt idx="1">
                  <c:v>7057</c:v>
                </c:pt>
                <c:pt idx="2">
                  <c:v>7070</c:v>
                </c:pt>
              </c:numCache>
            </c:numRef>
          </c:val>
        </c:ser>
        <c:ser>
          <c:idx val="1"/>
          <c:order val="1"/>
          <c:tx>
            <c:strRef>
              <c:f>Лист2!$B$227</c:f>
              <c:strCache>
                <c:ptCount val="1"/>
                <c:pt idx="0">
                  <c:v>молоко, тонн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Лист2!$C$225:$E$225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Лист2!$C$227:$E$227</c:f>
              <c:numCache>
                <c:formatCode>General</c:formatCode>
                <c:ptCount val="3"/>
                <c:pt idx="0">
                  <c:v>31600</c:v>
                </c:pt>
                <c:pt idx="1">
                  <c:v>32700</c:v>
                </c:pt>
                <c:pt idx="2">
                  <c:v>31720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186368"/>
        <c:axId val="118200960"/>
        <c:axId val="0"/>
      </c:bar3DChart>
      <c:catAx>
        <c:axId val="1181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200960"/>
        <c:crosses val="autoZero"/>
        <c:auto val="1"/>
        <c:lblAlgn val="ctr"/>
        <c:lblOffset val="100"/>
        <c:noMultiLvlLbl val="0"/>
      </c:catAx>
      <c:valAx>
        <c:axId val="118200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186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0.83474</cdr:x>
      <cdr:y>0.08116</cdr:y>
    </cdr:from>
    <cdr:to>
      <cdr:x>0.96398</cdr:x>
      <cdr:y>0.12012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449978"/>
          <a:ext cx="590872" cy="216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33512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 userDrawn="1"/>
        </p:nvSpPr>
        <p:spPr>
          <a:xfrm rot="10800000">
            <a:off x="0" y="0"/>
            <a:ext cx="2987824" cy="2420888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10800000">
            <a:off x="4067943" y="5342001"/>
            <a:ext cx="5077141" cy="1513211"/>
          </a:xfrm>
          <a:custGeom>
            <a:avLst/>
            <a:gdLst>
              <a:gd name="connsiteX0" fmla="*/ 0 w 5400600"/>
              <a:gd name="connsiteY0" fmla="*/ 1512168 h 1512168"/>
              <a:gd name="connsiteX1" fmla="*/ 0 w 5400600"/>
              <a:gd name="connsiteY1" fmla="*/ 0 h 1512168"/>
              <a:gd name="connsiteX2" fmla="*/ 5400600 w 5400600"/>
              <a:gd name="connsiteY2" fmla="*/ 1512168 h 1512168"/>
              <a:gd name="connsiteX3" fmla="*/ 0 w 5400600"/>
              <a:gd name="connsiteY3" fmla="*/ 1512168 h 1512168"/>
              <a:gd name="connsiteX0" fmla="*/ 0 w 5432968"/>
              <a:gd name="connsiteY0" fmla="*/ 1512168 h 1512168"/>
              <a:gd name="connsiteX1" fmla="*/ 0 w 5432968"/>
              <a:gd name="connsiteY1" fmla="*/ 0 h 1512168"/>
              <a:gd name="connsiteX2" fmla="*/ 5432968 w 5432968"/>
              <a:gd name="connsiteY2" fmla="*/ 55601 h 1512168"/>
              <a:gd name="connsiteX3" fmla="*/ 0 w 5432968"/>
              <a:gd name="connsiteY3" fmla="*/ 1512168 h 1512168"/>
              <a:gd name="connsiteX0" fmla="*/ 0 w 5432968"/>
              <a:gd name="connsiteY0" fmla="*/ 1513211 h 1513211"/>
              <a:gd name="connsiteX1" fmla="*/ 0 w 5432968"/>
              <a:gd name="connsiteY1" fmla="*/ 1043 h 1513211"/>
              <a:gd name="connsiteX2" fmla="*/ 5432968 w 5432968"/>
              <a:gd name="connsiteY2" fmla="*/ 0 h 1513211"/>
              <a:gd name="connsiteX3" fmla="*/ 0 w 5432968"/>
              <a:gd name="connsiteY3" fmla="*/ 1513211 h 15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2968" h="1513211">
                <a:moveTo>
                  <a:pt x="0" y="1513211"/>
                </a:moveTo>
                <a:lnTo>
                  <a:pt x="0" y="1043"/>
                </a:lnTo>
                <a:lnTo>
                  <a:pt x="5432968" y="0"/>
                </a:lnTo>
                <a:lnTo>
                  <a:pt x="0" y="1513211"/>
                </a:lnTo>
                <a:close/>
              </a:path>
            </a:pathLst>
          </a:custGeom>
          <a:solidFill>
            <a:srgbClr val="E4CF78"/>
          </a:solidFill>
          <a:ln>
            <a:noFill/>
          </a:ln>
          <a:effectLst>
            <a:outerShdw blurRad="50800" dist="50800" dir="10200000" sx="99000" sy="99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 userDrawn="1"/>
        </p:nvSpPr>
        <p:spPr>
          <a:xfrm>
            <a:off x="6505621" y="3440100"/>
            <a:ext cx="2650329" cy="2674961"/>
          </a:xfrm>
          <a:custGeom>
            <a:avLst/>
            <a:gdLst>
              <a:gd name="connsiteX0" fmla="*/ 0 w 2808312"/>
              <a:gd name="connsiteY0" fmla="*/ 1728192 h 1728192"/>
              <a:gd name="connsiteX1" fmla="*/ 1404156 w 2808312"/>
              <a:gd name="connsiteY1" fmla="*/ 0 h 1728192"/>
              <a:gd name="connsiteX2" fmla="*/ 2808312 w 2808312"/>
              <a:gd name="connsiteY2" fmla="*/ 1728192 h 1728192"/>
              <a:gd name="connsiteX3" fmla="*/ 0 w 2808312"/>
              <a:gd name="connsiteY3" fmla="*/ 1728192 h 1728192"/>
              <a:gd name="connsiteX0" fmla="*/ 0 w 2820262"/>
              <a:gd name="connsiteY0" fmla="*/ 1873849 h 1873849"/>
              <a:gd name="connsiteX1" fmla="*/ 2820262 w 2820262"/>
              <a:gd name="connsiteY1" fmla="*/ 0 h 1873849"/>
              <a:gd name="connsiteX2" fmla="*/ 2808312 w 2820262"/>
              <a:gd name="connsiteY2" fmla="*/ 1873849 h 1873849"/>
              <a:gd name="connsiteX3" fmla="*/ 0 w 2820262"/>
              <a:gd name="connsiteY3" fmla="*/ 1873849 h 1873849"/>
              <a:gd name="connsiteX0" fmla="*/ 0 w 2642237"/>
              <a:gd name="connsiteY0" fmla="*/ 2699237 h 2699237"/>
              <a:gd name="connsiteX1" fmla="*/ 2642237 w 2642237"/>
              <a:gd name="connsiteY1" fmla="*/ 0 h 2699237"/>
              <a:gd name="connsiteX2" fmla="*/ 2630287 w 2642237"/>
              <a:gd name="connsiteY2" fmla="*/ 1873849 h 2699237"/>
              <a:gd name="connsiteX3" fmla="*/ 0 w 2642237"/>
              <a:gd name="connsiteY3" fmla="*/ 2699237 h 2699237"/>
              <a:gd name="connsiteX0" fmla="*/ 0 w 2642237"/>
              <a:gd name="connsiteY0" fmla="*/ 2699237 h 2699237"/>
              <a:gd name="connsiteX1" fmla="*/ 2642237 w 2642237"/>
              <a:gd name="connsiteY1" fmla="*/ 0 h 2699237"/>
              <a:gd name="connsiteX2" fmla="*/ 2630287 w 2642237"/>
              <a:gd name="connsiteY2" fmla="*/ 1906217 h 2699237"/>
              <a:gd name="connsiteX3" fmla="*/ 0 w 2642237"/>
              <a:gd name="connsiteY3" fmla="*/ 2699237 h 2699237"/>
              <a:gd name="connsiteX0" fmla="*/ 0 w 2650329"/>
              <a:gd name="connsiteY0" fmla="*/ 2674961 h 2674961"/>
              <a:gd name="connsiteX1" fmla="*/ 2650329 w 2650329"/>
              <a:gd name="connsiteY1" fmla="*/ 0 h 2674961"/>
              <a:gd name="connsiteX2" fmla="*/ 2638379 w 2650329"/>
              <a:gd name="connsiteY2" fmla="*/ 1906217 h 2674961"/>
              <a:gd name="connsiteX3" fmla="*/ 0 w 2650329"/>
              <a:gd name="connsiteY3" fmla="*/ 2674961 h 267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329" h="2674961">
                <a:moveTo>
                  <a:pt x="0" y="2674961"/>
                </a:moveTo>
                <a:lnTo>
                  <a:pt x="2650329" y="0"/>
                </a:lnTo>
                <a:cubicBezTo>
                  <a:pt x="2646346" y="624616"/>
                  <a:pt x="2642362" y="1281601"/>
                  <a:pt x="2638379" y="1906217"/>
                </a:cubicBezTo>
                <a:lnTo>
                  <a:pt x="0" y="267496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-9670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065912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065912"/>
            <a:ext cx="9152425" cy="792088"/>
          </a:xfrm>
          <a:prstGeom prst="rect">
            <a:avLst/>
          </a:prstGeom>
          <a:solidFill>
            <a:srgbClr val="003399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6737" y="0"/>
            <a:ext cx="9179162" cy="792088"/>
          </a:xfrm>
          <a:prstGeom prst="rect">
            <a:avLst/>
          </a:prstGeom>
          <a:solidFill>
            <a:srgbClr val="003399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4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8" name="Пятиугольник 7"/>
          <p:cNvSpPr/>
          <p:nvPr userDrawn="1"/>
        </p:nvSpPr>
        <p:spPr>
          <a:xfrm rot="5400000">
            <a:off x="2565457" y="-2591749"/>
            <a:ext cx="4005064" cy="9188562"/>
          </a:xfrm>
          <a:custGeom>
            <a:avLst/>
            <a:gdLst>
              <a:gd name="connsiteX0" fmla="*/ 0 w 4149080"/>
              <a:gd name="connsiteY0" fmla="*/ 0 h 9154108"/>
              <a:gd name="connsiteX1" fmla="*/ 2640972 w 4149080"/>
              <a:gd name="connsiteY1" fmla="*/ 0 h 9154108"/>
              <a:gd name="connsiteX2" fmla="*/ 4149080 w 4149080"/>
              <a:gd name="connsiteY2" fmla="*/ 4577054 h 9154108"/>
              <a:gd name="connsiteX3" fmla="*/ 2640972 w 4149080"/>
              <a:gd name="connsiteY3" fmla="*/ 9154108 h 9154108"/>
              <a:gd name="connsiteX4" fmla="*/ 0 w 4149080"/>
              <a:gd name="connsiteY4" fmla="*/ 9154108 h 9154108"/>
              <a:gd name="connsiteX5" fmla="*/ 0 w 4149080"/>
              <a:gd name="connsiteY5" fmla="*/ 0 h 9154108"/>
              <a:gd name="connsiteX0" fmla="*/ 0 w 4157172"/>
              <a:gd name="connsiteY0" fmla="*/ 0 h 9154108"/>
              <a:gd name="connsiteX1" fmla="*/ 2640972 w 4157172"/>
              <a:gd name="connsiteY1" fmla="*/ 0 h 9154108"/>
              <a:gd name="connsiteX2" fmla="*/ 4157172 w 4157172"/>
              <a:gd name="connsiteY2" fmla="*/ 6737627 h 9154108"/>
              <a:gd name="connsiteX3" fmla="*/ 2640972 w 4157172"/>
              <a:gd name="connsiteY3" fmla="*/ 9154108 h 9154108"/>
              <a:gd name="connsiteX4" fmla="*/ 0 w 4157172"/>
              <a:gd name="connsiteY4" fmla="*/ 9154108 h 9154108"/>
              <a:gd name="connsiteX5" fmla="*/ 0 w 4157172"/>
              <a:gd name="connsiteY5" fmla="*/ 0 h 915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172" h="9154108">
                <a:moveTo>
                  <a:pt x="0" y="0"/>
                </a:moveTo>
                <a:lnTo>
                  <a:pt x="2640972" y="0"/>
                </a:lnTo>
                <a:lnTo>
                  <a:pt x="4157172" y="6737627"/>
                </a:lnTo>
                <a:lnTo>
                  <a:pt x="2640972" y="9154108"/>
                </a:lnTo>
                <a:lnTo>
                  <a:pt x="0" y="9154108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ашивка 8"/>
          <p:cNvSpPr/>
          <p:nvPr userDrawn="1"/>
        </p:nvSpPr>
        <p:spPr>
          <a:xfrm rot="5400000">
            <a:off x="3751711" y="-1023923"/>
            <a:ext cx="1636546" cy="9192552"/>
          </a:xfrm>
          <a:custGeom>
            <a:avLst/>
            <a:gdLst>
              <a:gd name="connsiteX0" fmla="*/ 0 w 785242"/>
              <a:gd name="connsiteY0" fmla="*/ 0 h 9144000"/>
              <a:gd name="connsiteX1" fmla="*/ 198415 w 785242"/>
              <a:gd name="connsiteY1" fmla="*/ 0 h 9144000"/>
              <a:gd name="connsiteX2" fmla="*/ 785242 w 785242"/>
              <a:gd name="connsiteY2" fmla="*/ 4572000 h 9144000"/>
              <a:gd name="connsiteX3" fmla="*/ 198415 w 785242"/>
              <a:gd name="connsiteY3" fmla="*/ 9144000 h 9144000"/>
              <a:gd name="connsiteX4" fmla="*/ 0 w 785242"/>
              <a:gd name="connsiteY4" fmla="*/ 9144000 h 9144000"/>
              <a:gd name="connsiteX5" fmla="*/ 586827 w 785242"/>
              <a:gd name="connsiteY5" fmla="*/ 4572000 h 9144000"/>
              <a:gd name="connsiteX6" fmla="*/ 0 w 785242"/>
              <a:gd name="connsiteY6" fmla="*/ 0 h 9144000"/>
              <a:gd name="connsiteX0" fmla="*/ 0 w 817610"/>
              <a:gd name="connsiteY0" fmla="*/ 0 h 9144000"/>
              <a:gd name="connsiteX1" fmla="*/ 198415 w 817610"/>
              <a:gd name="connsiteY1" fmla="*/ 0 h 9144000"/>
              <a:gd name="connsiteX2" fmla="*/ 817610 w 817610"/>
              <a:gd name="connsiteY2" fmla="*/ 6748758 h 9144000"/>
              <a:gd name="connsiteX3" fmla="*/ 198415 w 817610"/>
              <a:gd name="connsiteY3" fmla="*/ 9144000 h 9144000"/>
              <a:gd name="connsiteX4" fmla="*/ 0 w 817610"/>
              <a:gd name="connsiteY4" fmla="*/ 9144000 h 9144000"/>
              <a:gd name="connsiteX5" fmla="*/ 586827 w 817610"/>
              <a:gd name="connsiteY5" fmla="*/ 4572000 h 9144000"/>
              <a:gd name="connsiteX6" fmla="*/ 0 w 817610"/>
              <a:gd name="connsiteY6" fmla="*/ 0 h 9144000"/>
              <a:gd name="connsiteX0" fmla="*/ 0 w 817610"/>
              <a:gd name="connsiteY0" fmla="*/ 0 h 9144000"/>
              <a:gd name="connsiteX1" fmla="*/ 198415 w 817610"/>
              <a:gd name="connsiteY1" fmla="*/ 0 h 9144000"/>
              <a:gd name="connsiteX2" fmla="*/ 817610 w 817610"/>
              <a:gd name="connsiteY2" fmla="*/ 6748758 h 9144000"/>
              <a:gd name="connsiteX3" fmla="*/ 198415 w 817610"/>
              <a:gd name="connsiteY3" fmla="*/ 9144000 h 9144000"/>
              <a:gd name="connsiteX4" fmla="*/ 0 w 817610"/>
              <a:gd name="connsiteY4" fmla="*/ 9144000 h 9144000"/>
              <a:gd name="connsiteX5" fmla="*/ 651563 w 817610"/>
              <a:gd name="connsiteY5" fmla="*/ 6748758 h 9144000"/>
              <a:gd name="connsiteX6" fmla="*/ 0 w 817610"/>
              <a:gd name="connsiteY6" fmla="*/ 0 h 9144000"/>
              <a:gd name="connsiteX0" fmla="*/ 1109901 w 1927511"/>
              <a:gd name="connsiteY0" fmla="*/ 0 h 9144000"/>
              <a:gd name="connsiteX1" fmla="*/ 1308316 w 1927511"/>
              <a:gd name="connsiteY1" fmla="*/ 0 h 9144000"/>
              <a:gd name="connsiteX2" fmla="*/ 1927511 w 1927511"/>
              <a:gd name="connsiteY2" fmla="*/ 6748758 h 9144000"/>
              <a:gd name="connsiteX3" fmla="*/ 1308316 w 1927511"/>
              <a:gd name="connsiteY3" fmla="*/ 9144000 h 9144000"/>
              <a:gd name="connsiteX4" fmla="*/ 0 w 1927511"/>
              <a:gd name="connsiteY4" fmla="*/ 9144000 h 9144000"/>
              <a:gd name="connsiteX5" fmla="*/ 1761464 w 1927511"/>
              <a:gd name="connsiteY5" fmla="*/ 6748758 h 9144000"/>
              <a:gd name="connsiteX6" fmla="*/ 1109901 w 1927511"/>
              <a:gd name="connsiteY6" fmla="*/ 0 h 9144000"/>
              <a:gd name="connsiteX0" fmla="*/ 1109901 w 1927511"/>
              <a:gd name="connsiteY0" fmla="*/ 0 h 9160184"/>
              <a:gd name="connsiteX1" fmla="*/ 1308316 w 1927511"/>
              <a:gd name="connsiteY1" fmla="*/ 0 h 9160184"/>
              <a:gd name="connsiteX2" fmla="*/ 1927511 w 1927511"/>
              <a:gd name="connsiteY2" fmla="*/ 6748758 h 9160184"/>
              <a:gd name="connsiteX3" fmla="*/ 208238 w 1927511"/>
              <a:gd name="connsiteY3" fmla="*/ 9160184 h 9160184"/>
              <a:gd name="connsiteX4" fmla="*/ 0 w 1927511"/>
              <a:gd name="connsiteY4" fmla="*/ 9144000 h 9160184"/>
              <a:gd name="connsiteX5" fmla="*/ 1761464 w 1927511"/>
              <a:gd name="connsiteY5" fmla="*/ 6748758 h 9160184"/>
              <a:gd name="connsiteX6" fmla="*/ 1109901 w 1927511"/>
              <a:gd name="connsiteY6" fmla="*/ 0 h 9160184"/>
              <a:gd name="connsiteX0" fmla="*/ 0 w 1986444"/>
              <a:gd name="connsiteY0" fmla="*/ 0 h 9184460"/>
              <a:gd name="connsiteX1" fmla="*/ 1367249 w 1986444"/>
              <a:gd name="connsiteY1" fmla="*/ 24276 h 9184460"/>
              <a:gd name="connsiteX2" fmla="*/ 1986444 w 1986444"/>
              <a:gd name="connsiteY2" fmla="*/ 6773034 h 9184460"/>
              <a:gd name="connsiteX3" fmla="*/ 267171 w 1986444"/>
              <a:gd name="connsiteY3" fmla="*/ 9184460 h 9184460"/>
              <a:gd name="connsiteX4" fmla="*/ 58933 w 1986444"/>
              <a:gd name="connsiteY4" fmla="*/ 9168276 h 9184460"/>
              <a:gd name="connsiteX5" fmla="*/ 1820397 w 1986444"/>
              <a:gd name="connsiteY5" fmla="*/ 6773034 h 9184460"/>
              <a:gd name="connsiteX6" fmla="*/ 0 w 1986444"/>
              <a:gd name="connsiteY6" fmla="*/ 0 h 9184460"/>
              <a:gd name="connsiteX0" fmla="*/ 0 w 1986444"/>
              <a:gd name="connsiteY0" fmla="*/ 8092 h 9192552"/>
              <a:gd name="connsiteX1" fmla="*/ 178771 w 1986444"/>
              <a:gd name="connsiteY1" fmla="*/ 0 h 9192552"/>
              <a:gd name="connsiteX2" fmla="*/ 1986444 w 1986444"/>
              <a:gd name="connsiteY2" fmla="*/ 6781126 h 9192552"/>
              <a:gd name="connsiteX3" fmla="*/ 267171 w 1986444"/>
              <a:gd name="connsiteY3" fmla="*/ 9192552 h 9192552"/>
              <a:gd name="connsiteX4" fmla="*/ 58933 w 1986444"/>
              <a:gd name="connsiteY4" fmla="*/ 9176368 h 9192552"/>
              <a:gd name="connsiteX5" fmla="*/ 1820397 w 1986444"/>
              <a:gd name="connsiteY5" fmla="*/ 6781126 h 9192552"/>
              <a:gd name="connsiteX6" fmla="*/ 0 w 1986444"/>
              <a:gd name="connsiteY6" fmla="*/ 8092 h 9192552"/>
              <a:gd name="connsiteX0" fmla="*/ 0 w 1986444"/>
              <a:gd name="connsiteY0" fmla="*/ 0 h 9184460"/>
              <a:gd name="connsiteX1" fmla="*/ 178771 w 1986444"/>
              <a:gd name="connsiteY1" fmla="*/ 16184 h 9184460"/>
              <a:gd name="connsiteX2" fmla="*/ 1986444 w 1986444"/>
              <a:gd name="connsiteY2" fmla="*/ 6773034 h 9184460"/>
              <a:gd name="connsiteX3" fmla="*/ 267171 w 1986444"/>
              <a:gd name="connsiteY3" fmla="*/ 9184460 h 9184460"/>
              <a:gd name="connsiteX4" fmla="*/ 58933 w 1986444"/>
              <a:gd name="connsiteY4" fmla="*/ 9168276 h 9184460"/>
              <a:gd name="connsiteX5" fmla="*/ 1820397 w 1986444"/>
              <a:gd name="connsiteY5" fmla="*/ 6773034 h 9184460"/>
              <a:gd name="connsiteX6" fmla="*/ 0 w 1986444"/>
              <a:gd name="connsiteY6" fmla="*/ 0 h 9184460"/>
              <a:gd name="connsiteX0" fmla="*/ 0 w 1986444"/>
              <a:gd name="connsiteY0" fmla="*/ 8092 h 9192552"/>
              <a:gd name="connsiteX1" fmla="*/ 178771 w 1986444"/>
              <a:gd name="connsiteY1" fmla="*/ 0 h 9192552"/>
              <a:gd name="connsiteX2" fmla="*/ 1986444 w 1986444"/>
              <a:gd name="connsiteY2" fmla="*/ 6781126 h 9192552"/>
              <a:gd name="connsiteX3" fmla="*/ 267171 w 1986444"/>
              <a:gd name="connsiteY3" fmla="*/ 9192552 h 9192552"/>
              <a:gd name="connsiteX4" fmla="*/ 58933 w 1986444"/>
              <a:gd name="connsiteY4" fmla="*/ 9176368 h 9192552"/>
              <a:gd name="connsiteX5" fmla="*/ 1820397 w 1986444"/>
              <a:gd name="connsiteY5" fmla="*/ 6781126 h 9192552"/>
              <a:gd name="connsiteX6" fmla="*/ 0 w 1986444"/>
              <a:gd name="connsiteY6" fmla="*/ 8092 h 91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444" h="9192552">
                <a:moveTo>
                  <a:pt x="0" y="8092"/>
                </a:moveTo>
                <a:lnTo>
                  <a:pt x="178771" y="0"/>
                </a:lnTo>
                <a:lnTo>
                  <a:pt x="1986444" y="6781126"/>
                </a:lnTo>
                <a:lnTo>
                  <a:pt x="267171" y="9192552"/>
                </a:lnTo>
                <a:lnTo>
                  <a:pt x="58933" y="9176368"/>
                </a:lnTo>
                <a:lnTo>
                  <a:pt x="1820397" y="6781126"/>
                </a:lnTo>
                <a:lnTo>
                  <a:pt x="0" y="8092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 userDrawn="1"/>
        </p:nvSpPr>
        <p:spPr>
          <a:xfrm>
            <a:off x="0" y="0"/>
            <a:ext cx="6732240" cy="54868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ашивка 11"/>
          <p:cNvSpPr/>
          <p:nvPr userDrawn="1"/>
        </p:nvSpPr>
        <p:spPr>
          <a:xfrm>
            <a:off x="6876256" y="0"/>
            <a:ext cx="2088232" cy="6858000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920372" y="0"/>
            <a:ext cx="1223628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1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 userDrawn="1"/>
        </p:nvSpPr>
        <p:spPr>
          <a:xfrm rot="16200000">
            <a:off x="5400880" y="3091271"/>
            <a:ext cx="6741369" cy="792088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1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 userDrawn="1"/>
        </p:nvSpPr>
        <p:spPr>
          <a:xfrm>
            <a:off x="4463035" y="-36283"/>
            <a:ext cx="4680965" cy="4875660"/>
          </a:xfrm>
          <a:custGeom>
            <a:avLst/>
            <a:gdLst>
              <a:gd name="connsiteX0" fmla="*/ 0 w 3600400"/>
              <a:gd name="connsiteY0" fmla="*/ 3888432 h 3888432"/>
              <a:gd name="connsiteX1" fmla="*/ 1800200 w 3600400"/>
              <a:gd name="connsiteY1" fmla="*/ 0 h 3888432"/>
              <a:gd name="connsiteX2" fmla="*/ 3600400 w 3600400"/>
              <a:gd name="connsiteY2" fmla="*/ 3888432 h 3888432"/>
              <a:gd name="connsiteX3" fmla="*/ 0 w 3600400"/>
              <a:gd name="connsiteY3" fmla="*/ 3888432 h 3888432"/>
              <a:gd name="connsiteX0" fmla="*/ 0 w 3604724"/>
              <a:gd name="connsiteY0" fmla="*/ 3928892 h 3928892"/>
              <a:gd name="connsiteX1" fmla="*/ 3604724 w 3604724"/>
              <a:gd name="connsiteY1" fmla="*/ 0 h 3928892"/>
              <a:gd name="connsiteX2" fmla="*/ 3600400 w 3604724"/>
              <a:gd name="connsiteY2" fmla="*/ 3928892 h 3928892"/>
              <a:gd name="connsiteX3" fmla="*/ 0 w 3604724"/>
              <a:gd name="connsiteY3" fmla="*/ 3928892 h 3928892"/>
              <a:gd name="connsiteX0" fmla="*/ 0 w 4680965"/>
              <a:gd name="connsiteY0" fmla="*/ 20439 h 3928892"/>
              <a:gd name="connsiteX1" fmla="*/ 4680965 w 4680965"/>
              <a:gd name="connsiteY1" fmla="*/ 0 h 3928892"/>
              <a:gd name="connsiteX2" fmla="*/ 4676641 w 4680965"/>
              <a:gd name="connsiteY2" fmla="*/ 3928892 h 3928892"/>
              <a:gd name="connsiteX3" fmla="*/ 0 w 4680965"/>
              <a:gd name="connsiteY3" fmla="*/ 20439 h 3928892"/>
              <a:gd name="connsiteX0" fmla="*/ 0 w 4680965"/>
              <a:gd name="connsiteY0" fmla="*/ 20439 h 4875660"/>
              <a:gd name="connsiteX1" fmla="*/ 4680965 w 4680965"/>
              <a:gd name="connsiteY1" fmla="*/ 0 h 4875660"/>
              <a:gd name="connsiteX2" fmla="*/ 4668549 w 4680965"/>
              <a:gd name="connsiteY2" fmla="*/ 4875660 h 4875660"/>
              <a:gd name="connsiteX3" fmla="*/ 0 w 4680965"/>
              <a:gd name="connsiteY3" fmla="*/ 20439 h 4875660"/>
              <a:gd name="connsiteX0" fmla="*/ 0 w 4680965"/>
              <a:gd name="connsiteY0" fmla="*/ 20439 h 4875660"/>
              <a:gd name="connsiteX1" fmla="*/ 4680965 w 4680965"/>
              <a:gd name="connsiteY1" fmla="*/ 0 h 4875660"/>
              <a:gd name="connsiteX2" fmla="*/ 4668549 w 4680965"/>
              <a:gd name="connsiteY2" fmla="*/ 4875660 h 4875660"/>
              <a:gd name="connsiteX3" fmla="*/ 0 w 4680965"/>
              <a:gd name="connsiteY3" fmla="*/ 20439 h 48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965" h="4875660">
                <a:moveTo>
                  <a:pt x="0" y="20439"/>
                </a:moveTo>
                <a:lnTo>
                  <a:pt x="4680965" y="0"/>
                </a:lnTo>
                <a:cubicBezTo>
                  <a:pt x="4679524" y="1309631"/>
                  <a:pt x="4669990" y="3566029"/>
                  <a:pt x="4668549" y="4875660"/>
                </a:cubicBezTo>
                <a:cubicBezTo>
                  <a:pt x="4180515" y="789182"/>
                  <a:pt x="1556183" y="1638846"/>
                  <a:pt x="0" y="2043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8"/>
          <p:cNvSpPr/>
          <p:nvPr userDrawn="1"/>
        </p:nvSpPr>
        <p:spPr>
          <a:xfrm>
            <a:off x="4463035" y="0"/>
            <a:ext cx="4684938" cy="4875660"/>
          </a:xfrm>
          <a:custGeom>
            <a:avLst/>
            <a:gdLst>
              <a:gd name="connsiteX0" fmla="*/ 0 w 3600400"/>
              <a:gd name="connsiteY0" fmla="*/ 3888432 h 3888432"/>
              <a:gd name="connsiteX1" fmla="*/ 1800200 w 3600400"/>
              <a:gd name="connsiteY1" fmla="*/ 0 h 3888432"/>
              <a:gd name="connsiteX2" fmla="*/ 3600400 w 3600400"/>
              <a:gd name="connsiteY2" fmla="*/ 3888432 h 3888432"/>
              <a:gd name="connsiteX3" fmla="*/ 0 w 3600400"/>
              <a:gd name="connsiteY3" fmla="*/ 3888432 h 3888432"/>
              <a:gd name="connsiteX0" fmla="*/ 0 w 3604724"/>
              <a:gd name="connsiteY0" fmla="*/ 3928892 h 3928892"/>
              <a:gd name="connsiteX1" fmla="*/ 3604724 w 3604724"/>
              <a:gd name="connsiteY1" fmla="*/ 0 h 3928892"/>
              <a:gd name="connsiteX2" fmla="*/ 3600400 w 3604724"/>
              <a:gd name="connsiteY2" fmla="*/ 3928892 h 3928892"/>
              <a:gd name="connsiteX3" fmla="*/ 0 w 3604724"/>
              <a:gd name="connsiteY3" fmla="*/ 3928892 h 3928892"/>
              <a:gd name="connsiteX0" fmla="*/ 0 w 4680965"/>
              <a:gd name="connsiteY0" fmla="*/ 20439 h 3928892"/>
              <a:gd name="connsiteX1" fmla="*/ 4680965 w 4680965"/>
              <a:gd name="connsiteY1" fmla="*/ 0 h 3928892"/>
              <a:gd name="connsiteX2" fmla="*/ 4676641 w 4680965"/>
              <a:gd name="connsiteY2" fmla="*/ 3928892 h 3928892"/>
              <a:gd name="connsiteX3" fmla="*/ 0 w 4680965"/>
              <a:gd name="connsiteY3" fmla="*/ 20439 h 3928892"/>
              <a:gd name="connsiteX0" fmla="*/ 0 w 4680965"/>
              <a:gd name="connsiteY0" fmla="*/ 20439 h 4875660"/>
              <a:gd name="connsiteX1" fmla="*/ 4680965 w 4680965"/>
              <a:gd name="connsiteY1" fmla="*/ 0 h 4875660"/>
              <a:gd name="connsiteX2" fmla="*/ 4668549 w 4680965"/>
              <a:gd name="connsiteY2" fmla="*/ 4875660 h 4875660"/>
              <a:gd name="connsiteX3" fmla="*/ 0 w 4680965"/>
              <a:gd name="connsiteY3" fmla="*/ 20439 h 4875660"/>
              <a:gd name="connsiteX0" fmla="*/ 0 w 4680965"/>
              <a:gd name="connsiteY0" fmla="*/ 20439 h 4875660"/>
              <a:gd name="connsiteX1" fmla="*/ 4680965 w 4680965"/>
              <a:gd name="connsiteY1" fmla="*/ 0 h 4875660"/>
              <a:gd name="connsiteX2" fmla="*/ 4668549 w 4680965"/>
              <a:gd name="connsiteY2" fmla="*/ 4875660 h 4875660"/>
              <a:gd name="connsiteX3" fmla="*/ 0 w 4680965"/>
              <a:gd name="connsiteY3" fmla="*/ 20439 h 4875660"/>
              <a:gd name="connsiteX0" fmla="*/ 0 w 4684938"/>
              <a:gd name="connsiteY0" fmla="*/ 20439 h 4875660"/>
              <a:gd name="connsiteX1" fmla="*/ 4680965 w 4684938"/>
              <a:gd name="connsiteY1" fmla="*/ 0 h 4875660"/>
              <a:gd name="connsiteX2" fmla="*/ 4684733 w 4684938"/>
              <a:gd name="connsiteY2" fmla="*/ 4875660 h 4875660"/>
              <a:gd name="connsiteX3" fmla="*/ 0 w 4684938"/>
              <a:gd name="connsiteY3" fmla="*/ 20439 h 48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4938" h="4875660">
                <a:moveTo>
                  <a:pt x="0" y="20439"/>
                </a:moveTo>
                <a:lnTo>
                  <a:pt x="4680965" y="0"/>
                </a:lnTo>
                <a:cubicBezTo>
                  <a:pt x="4679524" y="1309631"/>
                  <a:pt x="4686174" y="3566029"/>
                  <a:pt x="4684733" y="4875660"/>
                </a:cubicBezTo>
                <a:cubicBezTo>
                  <a:pt x="4196699" y="789182"/>
                  <a:pt x="1556183" y="1638846"/>
                  <a:pt x="0" y="20439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 userDrawn="1"/>
        </p:nvSpPr>
        <p:spPr>
          <a:xfrm>
            <a:off x="0" y="5849888"/>
            <a:ext cx="2448272" cy="1008112"/>
          </a:xfrm>
          <a:custGeom>
            <a:avLst/>
            <a:gdLst>
              <a:gd name="connsiteX0" fmla="*/ 0 w 2448272"/>
              <a:gd name="connsiteY0" fmla="*/ 1008112 h 1008112"/>
              <a:gd name="connsiteX1" fmla="*/ 0 w 2448272"/>
              <a:gd name="connsiteY1" fmla="*/ 0 h 1008112"/>
              <a:gd name="connsiteX2" fmla="*/ 2448272 w 2448272"/>
              <a:gd name="connsiteY2" fmla="*/ 1008112 h 1008112"/>
              <a:gd name="connsiteX3" fmla="*/ 0 w 2448272"/>
              <a:gd name="connsiteY3" fmla="*/ 1008112 h 1008112"/>
              <a:gd name="connsiteX0" fmla="*/ 0 w 2448272"/>
              <a:gd name="connsiteY0" fmla="*/ 1008112 h 1008112"/>
              <a:gd name="connsiteX1" fmla="*/ 0 w 2448272"/>
              <a:gd name="connsiteY1" fmla="*/ 0 h 1008112"/>
              <a:gd name="connsiteX2" fmla="*/ 922492 w 2448272"/>
              <a:gd name="connsiteY2" fmla="*/ 615648 h 1008112"/>
              <a:gd name="connsiteX3" fmla="*/ 2448272 w 2448272"/>
              <a:gd name="connsiteY3" fmla="*/ 1008112 h 1008112"/>
              <a:gd name="connsiteX4" fmla="*/ 0 w 2448272"/>
              <a:gd name="connsiteY4" fmla="*/ 100811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72" h="1008112">
                <a:moveTo>
                  <a:pt x="0" y="1008112"/>
                </a:moveTo>
                <a:lnTo>
                  <a:pt x="0" y="0"/>
                </a:lnTo>
                <a:cubicBezTo>
                  <a:pt x="347958" y="137782"/>
                  <a:pt x="574534" y="477866"/>
                  <a:pt x="922492" y="615648"/>
                </a:cubicBezTo>
                <a:lnTo>
                  <a:pt x="2448272" y="1008112"/>
                </a:lnTo>
                <a:lnTo>
                  <a:pt x="0" y="100811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 userDrawn="1"/>
        </p:nvSpPr>
        <p:spPr>
          <a:xfrm>
            <a:off x="0" y="0"/>
            <a:ext cx="8892480" cy="54868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5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 userDrawn="1"/>
        </p:nvSpPr>
        <p:spPr>
          <a:xfrm rot="16200000">
            <a:off x="5606990" y="3320988"/>
            <a:ext cx="6525344" cy="548680"/>
          </a:xfrm>
          <a:prstGeom prst="homePlat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65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7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11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0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65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93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-9670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5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065912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 userDrawn="1"/>
        </p:nvSpPr>
        <p:spPr>
          <a:xfrm>
            <a:off x="6052731" y="4706672"/>
            <a:ext cx="3107342" cy="2151328"/>
          </a:xfrm>
          <a:custGeom>
            <a:avLst/>
            <a:gdLst>
              <a:gd name="connsiteX0" fmla="*/ 0 w 3096344"/>
              <a:gd name="connsiteY0" fmla="*/ 2232248 h 2232248"/>
              <a:gd name="connsiteX1" fmla="*/ 0 w 3096344"/>
              <a:gd name="connsiteY1" fmla="*/ 0 h 2232248"/>
              <a:gd name="connsiteX2" fmla="*/ 3096344 w 3096344"/>
              <a:gd name="connsiteY2" fmla="*/ 2232248 h 2232248"/>
              <a:gd name="connsiteX3" fmla="*/ 0 w 3096344"/>
              <a:gd name="connsiteY3" fmla="*/ 2232248 h 2232248"/>
              <a:gd name="connsiteX0" fmla="*/ 0 w 3107342"/>
              <a:gd name="connsiteY0" fmla="*/ 2151328 h 2151328"/>
              <a:gd name="connsiteX1" fmla="*/ 3107342 w 3107342"/>
              <a:gd name="connsiteY1" fmla="*/ 0 h 2151328"/>
              <a:gd name="connsiteX2" fmla="*/ 3096344 w 3107342"/>
              <a:gd name="connsiteY2" fmla="*/ 2151328 h 2151328"/>
              <a:gd name="connsiteX3" fmla="*/ 0 w 3107342"/>
              <a:gd name="connsiteY3" fmla="*/ 2151328 h 21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342" h="2151328">
                <a:moveTo>
                  <a:pt x="0" y="2151328"/>
                </a:moveTo>
                <a:lnTo>
                  <a:pt x="3107342" y="0"/>
                </a:lnTo>
                <a:lnTo>
                  <a:pt x="3096344" y="2151328"/>
                </a:lnTo>
                <a:lnTo>
                  <a:pt x="0" y="2151328"/>
                </a:lnTo>
                <a:close/>
              </a:path>
            </a:pathLst>
          </a:custGeom>
          <a:solidFill>
            <a:srgbClr val="E4CF78"/>
          </a:solidFill>
          <a:ln>
            <a:noFill/>
          </a:ln>
          <a:effectLst>
            <a:outerShdw blurRad="50800" dist="50800" dir="9720000" sx="105000" sy="105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5400000">
            <a:off x="72008" y="-91522"/>
            <a:ext cx="1490464" cy="163448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5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461956"/>
            <a:ext cx="9152425" cy="396044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2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6737" y="2"/>
            <a:ext cx="9179162" cy="620689"/>
          </a:xfrm>
          <a:prstGeom prst="rect">
            <a:avLst/>
          </a:prstGeom>
          <a:solidFill>
            <a:srgbClr val="FFFF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8" y="476672"/>
            <a:ext cx="13425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03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2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 userDrawn="1"/>
        </p:nvSpPr>
        <p:spPr>
          <a:xfrm>
            <a:off x="0" y="0"/>
            <a:ext cx="6732240" cy="54868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ашивка 11"/>
          <p:cNvSpPr/>
          <p:nvPr userDrawn="1"/>
        </p:nvSpPr>
        <p:spPr>
          <a:xfrm>
            <a:off x="6876256" y="0"/>
            <a:ext cx="2088232" cy="68580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920372" y="0"/>
            <a:ext cx="1223628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8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23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0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9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3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 9"/>
          <p:cNvSpPr/>
          <p:nvPr userDrawn="1"/>
        </p:nvSpPr>
        <p:spPr>
          <a:xfrm>
            <a:off x="539553" y="57"/>
            <a:ext cx="3867438" cy="3915231"/>
          </a:xfrm>
          <a:custGeom>
            <a:avLst/>
            <a:gdLst>
              <a:gd name="connsiteX0" fmla="*/ 0 w 2304256"/>
              <a:gd name="connsiteY0" fmla="*/ 4077072 h 4077072"/>
              <a:gd name="connsiteX1" fmla="*/ 576064 w 2304256"/>
              <a:gd name="connsiteY1" fmla="*/ 0 h 4077072"/>
              <a:gd name="connsiteX2" fmla="*/ 2304256 w 2304256"/>
              <a:gd name="connsiteY2" fmla="*/ 0 h 4077072"/>
              <a:gd name="connsiteX3" fmla="*/ 1728192 w 2304256"/>
              <a:gd name="connsiteY3" fmla="*/ 4077072 h 4077072"/>
              <a:gd name="connsiteX4" fmla="*/ 0 w 2304256"/>
              <a:gd name="connsiteY4" fmla="*/ 4077072 h 4077072"/>
              <a:gd name="connsiteX0" fmla="*/ 0 w 3064907"/>
              <a:gd name="connsiteY0" fmla="*/ 3170764 h 4077072"/>
              <a:gd name="connsiteX1" fmla="*/ 1336715 w 3064907"/>
              <a:gd name="connsiteY1" fmla="*/ 0 h 4077072"/>
              <a:gd name="connsiteX2" fmla="*/ 3064907 w 3064907"/>
              <a:gd name="connsiteY2" fmla="*/ 0 h 4077072"/>
              <a:gd name="connsiteX3" fmla="*/ 2488843 w 3064907"/>
              <a:gd name="connsiteY3" fmla="*/ 4077072 h 4077072"/>
              <a:gd name="connsiteX4" fmla="*/ 0 w 3064907"/>
              <a:gd name="connsiteY4" fmla="*/ 3170764 h 4077072"/>
              <a:gd name="connsiteX0" fmla="*/ 0 w 3064907"/>
              <a:gd name="connsiteY0" fmla="*/ 3170764 h 4206544"/>
              <a:gd name="connsiteX1" fmla="*/ 1336715 w 3064907"/>
              <a:gd name="connsiteY1" fmla="*/ 0 h 4206544"/>
              <a:gd name="connsiteX2" fmla="*/ 3064907 w 3064907"/>
              <a:gd name="connsiteY2" fmla="*/ 0 h 4206544"/>
              <a:gd name="connsiteX3" fmla="*/ 1364050 w 3064907"/>
              <a:gd name="connsiteY3" fmla="*/ 4206544 h 4206544"/>
              <a:gd name="connsiteX4" fmla="*/ 0 w 3064907"/>
              <a:gd name="connsiteY4" fmla="*/ 3170764 h 4206544"/>
              <a:gd name="connsiteX0" fmla="*/ 0 w 3252443"/>
              <a:gd name="connsiteY0" fmla="*/ 3170764 h 4206544"/>
              <a:gd name="connsiteX1" fmla="*/ 1336715 w 3252443"/>
              <a:gd name="connsiteY1" fmla="*/ 0 h 4206544"/>
              <a:gd name="connsiteX2" fmla="*/ 3064907 w 3252443"/>
              <a:gd name="connsiteY2" fmla="*/ 0 h 4206544"/>
              <a:gd name="connsiteX3" fmla="*/ 3252443 w 3252443"/>
              <a:gd name="connsiteY3" fmla="*/ 40460 h 4206544"/>
              <a:gd name="connsiteX4" fmla="*/ 1364050 w 3252443"/>
              <a:gd name="connsiteY4" fmla="*/ 4206544 h 4206544"/>
              <a:gd name="connsiteX5" fmla="*/ 0 w 3252443"/>
              <a:gd name="connsiteY5" fmla="*/ 3170764 h 4206544"/>
              <a:gd name="connsiteX0" fmla="*/ 0 w 3292903"/>
              <a:gd name="connsiteY0" fmla="*/ 3181259 h 4217039"/>
              <a:gd name="connsiteX1" fmla="*/ 1336715 w 3292903"/>
              <a:gd name="connsiteY1" fmla="*/ 10495 h 4217039"/>
              <a:gd name="connsiteX2" fmla="*/ 3064907 w 3292903"/>
              <a:gd name="connsiteY2" fmla="*/ 10495 h 4217039"/>
              <a:gd name="connsiteX3" fmla="*/ 3292903 w 3292903"/>
              <a:gd name="connsiteY3" fmla="*/ 2403 h 4217039"/>
              <a:gd name="connsiteX4" fmla="*/ 1364050 w 3292903"/>
              <a:gd name="connsiteY4" fmla="*/ 4217039 h 4217039"/>
              <a:gd name="connsiteX5" fmla="*/ 0 w 3292903"/>
              <a:gd name="connsiteY5" fmla="*/ 3181259 h 4217039"/>
              <a:gd name="connsiteX0" fmla="*/ 0 w 3292903"/>
              <a:gd name="connsiteY0" fmla="*/ 3181259 h 4273684"/>
              <a:gd name="connsiteX1" fmla="*/ 1336715 w 3292903"/>
              <a:gd name="connsiteY1" fmla="*/ 10495 h 4273684"/>
              <a:gd name="connsiteX2" fmla="*/ 3064907 w 3292903"/>
              <a:gd name="connsiteY2" fmla="*/ 10495 h 4273684"/>
              <a:gd name="connsiteX3" fmla="*/ 3292903 w 3292903"/>
              <a:gd name="connsiteY3" fmla="*/ 2403 h 4273684"/>
              <a:gd name="connsiteX4" fmla="*/ 1453062 w 3292903"/>
              <a:gd name="connsiteY4" fmla="*/ 4273684 h 4273684"/>
              <a:gd name="connsiteX5" fmla="*/ 0 w 3292903"/>
              <a:gd name="connsiteY5" fmla="*/ 3181259 h 4273684"/>
              <a:gd name="connsiteX0" fmla="*/ 0 w 3268627"/>
              <a:gd name="connsiteY0" fmla="*/ 3051786 h 4273684"/>
              <a:gd name="connsiteX1" fmla="*/ 1312439 w 3268627"/>
              <a:gd name="connsiteY1" fmla="*/ 10495 h 4273684"/>
              <a:gd name="connsiteX2" fmla="*/ 3040631 w 3268627"/>
              <a:gd name="connsiteY2" fmla="*/ 10495 h 4273684"/>
              <a:gd name="connsiteX3" fmla="*/ 3268627 w 3268627"/>
              <a:gd name="connsiteY3" fmla="*/ 2403 h 4273684"/>
              <a:gd name="connsiteX4" fmla="*/ 1428786 w 3268627"/>
              <a:gd name="connsiteY4" fmla="*/ 4273684 h 4273684"/>
              <a:gd name="connsiteX5" fmla="*/ 0 w 3268627"/>
              <a:gd name="connsiteY5" fmla="*/ 3051786 h 4273684"/>
              <a:gd name="connsiteX0" fmla="*/ 0 w 3689413"/>
              <a:gd name="connsiteY0" fmla="*/ 2687645 h 4273684"/>
              <a:gd name="connsiteX1" fmla="*/ 1733225 w 3689413"/>
              <a:gd name="connsiteY1" fmla="*/ 10495 h 4273684"/>
              <a:gd name="connsiteX2" fmla="*/ 3461417 w 3689413"/>
              <a:gd name="connsiteY2" fmla="*/ 10495 h 4273684"/>
              <a:gd name="connsiteX3" fmla="*/ 3689413 w 3689413"/>
              <a:gd name="connsiteY3" fmla="*/ 2403 h 4273684"/>
              <a:gd name="connsiteX4" fmla="*/ 1849572 w 3689413"/>
              <a:gd name="connsiteY4" fmla="*/ 4273684 h 4273684"/>
              <a:gd name="connsiteX5" fmla="*/ 0 w 3689413"/>
              <a:gd name="connsiteY5" fmla="*/ 2687645 h 4273684"/>
              <a:gd name="connsiteX0" fmla="*/ 0 w 3689413"/>
              <a:gd name="connsiteY0" fmla="*/ 2687645 h 3844806"/>
              <a:gd name="connsiteX1" fmla="*/ 1733225 w 3689413"/>
              <a:gd name="connsiteY1" fmla="*/ 10495 h 3844806"/>
              <a:gd name="connsiteX2" fmla="*/ 3461417 w 3689413"/>
              <a:gd name="connsiteY2" fmla="*/ 10495 h 3844806"/>
              <a:gd name="connsiteX3" fmla="*/ 3689413 w 3689413"/>
              <a:gd name="connsiteY3" fmla="*/ 2403 h 3844806"/>
              <a:gd name="connsiteX4" fmla="*/ 1202210 w 3689413"/>
              <a:gd name="connsiteY4" fmla="*/ 3844806 h 3844806"/>
              <a:gd name="connsiteX5" fmla="*/ 0 w 3689413"/>
              <a:gd name="connsiteY5" fmla="*/ 2687645 h 3844806"/>
              <a:gd name="connsiteX0" fmla="*/ 0 w 3689413"/>
              <a:gd name="connsiteY0" fmla="*/ 2687645 h 3852898"/>
              <a:gd name="connsiteX1" fmla="*/ 1733225 w 3689413"/>
              <a:gd name="connsiteY1" fmla="*/ 10495 h 3852898"/>
              <a:gd name="connsiteX2" fmla="*/ 3461417 w 3689413"/>
              <a:gd name="connsiteY2" fmla="*/ 10495 h 3852898"/>
              <a:gd name="connsiteX3" fmla="*/ 3689413 w 3689413"/>
              <a:gd name="connsiteY3" fmla="*/ 2403 h 3852898"/>
              <a:gd name="connsiteX4" fmla="*/ 1161750 w 3689413"/>
              <a:gd name="connsiteY4" fmla="*/ 3852898 h 3852898"/>
              <a:gd name="connsiteX5" fmla="*/ 0 w 3689413"/>
              <a:gd name="connsiteY5" fmla="*/ 2687645 h 3852898"/>
              <a:gd name="connsiteX0" fmla="*/ 0 w 3689413"/>
              <a:gd name="connsiteY0" fmla="*/ 2733794 h 3899047"/>
              <a:gd name="connsiteX1" fmla="*/ 1862697 w 3689413"/>
              <a:gd name="connsiteY1" fmla="*/ 0 h 3899047"/>
              <a:gd name="connsiteX2" fmla="*/ 3461417 w 3689413"/>
              <a:gd name="connsiteY2" fmla="*/ 56644 h 3899047"/>
              <a:gd name="connsiteX3" fmla="*/ 3689413 w 3689413"/>
              <a:gd name="connsiteY3" fmla="*/ 48552 h 3899047"/>
              <a:gd name="connsiteX4" fmla="*/ 1161750 w 3689413"/>
              <a:gd name="connsiteY4" fmla="*/ 3899047 h 3899047"/>
              <a:gd name="connsiteX5" fmla="*/ 0 w 3689413"/>
              <a:gd name="connsiteY5" fmla="*/ 2733794 h 3899047"/>
              <a:gd name="connsiteX0" fmla="*/ 0 w 3835070"/>
              <a:gd name="connsiteY0" fmla="*/ 2733794 h 3899047"/>
              <a:gd name="connsiteX1" fmla="*/ 1862697 w 3835070"/>
              <a:gd name="connsiteY1" fmla="*/ 0 h 3899047"/>
              <a:gd name="connsiteX2" fmla="*/ 3461417 w 3835070"/>
              <a:gd name="connsiteY2" fmla="*/ 56644 h 3899047"/>
              <a:gd name="connsiteX3" fmla="*/ 3835070 w 3835070"/>
              <a:gd name="connsiteY3" fmla="*/ 8092 h 3899047"/>
              <a:gd name="connsiteX4" fmla="*/ 1161750 w 3835070"/>
              <a:gd name="connsiteY4" fmla="*/ 3899047 h 3899047"/>
              <a:gd name="connsiteX5" fmla="*/ 0 w 3835070"/>
              <a:gd name="connsiteY5" fmla="*/ 2733794 h 3899047"/>
              <a:gd name="connsiteX0" fmla="*/ 0 w 3835070"/>
              <a:gd name="connsiteY0" fmla="*/ 2749978 h 3915231"/>
              <a:gd name="connsiteX1" fmla="*/ 1862697 w 3835070"/>
              <a:gd name="connsiteY1" fmla="*/ 16184 h 3915231"/>
              <a:gd name="connsiteX2" fmla="*/ 3461417 w 3835070"/>
              <a:gd name="connsiteY2" fmla="*/ 0 h 3915231"/>
              <a:gd name="connsiteX3" fmla="*/ 3835070 w 3835070"/>
              <a:gd name="connsiteY3" fmla="*/ 24276 h 3915231"/>
              <a:gd name="connsiteX4" fmla="*/ 1161750 w 3835070"/>
              <a:gd name="connsiteY4" fmla="*/ 3915231 h 3915231"/>
              <a:gd name="connsiteX5" fmla="*/ 0 w 3835070"/>
              <a:gd name="connsiteY5" fmla="*/ 2749978 h 3915231"/>
              <a:gd name="connsiteX0" fmla="*/ 0 w 3835070"/>
              <a:gd name="connsiteY0" fmla="*/ 2749978 h 3915231"/>
              <a:gd name="connsiteX1" fmla="*/ 1886974 w 3835070"/>
              <a:gd name="connsiteY1" fmla="*/ 0 h 3915231"/>
              <a:gd name="connsiteX2" fmla="*/ 3461417 w 3835070"/>
              <a:gd name="connsiteY2" fmla="*/ 0 h 3915231"/>
              <a:gd name="connsiteX3" fmla="*/ 3835070 w 3835070"/>
              <a:gd name="connsiteY3" fmla="*/ 24276 h 3915231"/>
              <a:gd name="connsiteX4" fmla="*/ 1161750 w 3835070"/>
              <a:gd name="connsiteY4" fmla="*/ 3915231 h 3915231"/>
              <a:gd name="connsiteX5" fmla="*/ 0 w 3835070"/>
              <a:gd name="connsiteY5" fmla="*/ 2749978 h 3915231"/>
              <a:gd name="connsiteX0" fmla="*/ 0 w 3867438"/>
              <a:gd name="connsiteY0" fmla="*/ 2749978 h 3915231"/>
              <a:gd name="connsiteX1" fmla="*/ 1886974 w 3867438"/>
              <a:gd name="connsiteY1" fmla="*/ 0 h 3915231"/>
              <a:gd name="connsiteX2" fmla="*/ 3461417 w 3867438"/>
              <a:gd name="connsiteY2" fmla="*/ 0 h 3915231"/>
              <a:gd name="connsiteX3" fmla="*/ 3867438 w 3867438"/>
              <a:gd name="connsiteY3" fmla="*/ 8092 h 3915231"/>
              <a:gd name="connsiteX4" fmla="*/ 1161750 w 3867438"/>
              <a:gd name="connsiteY4" fmla="*/ 3915231 h 3915231"/>
              <a:gd name="connsiteX5" fmla="*/ 0 w 3867438"/>
              <a:gd name="connsiteY5" fmla="*/ 2749978 h 391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7438" h="3915231">
                <a:moveTo>
                  <a:pt x="0" y="2749978"/>
                </a:moveTo>
                <a:lnTo>
                  <a:pt x="1886974" y="0"/>
                </a:lnTo>
                <a:lnTo>
                  <a:pt x="3461417" y="0"/>
                </a:lnTo>
                <a:cubicBezTo>
                  <a:pt x="3461890" y="10789"/>
                  <a:pt x="3866965" y="-2697"/>
                  <a:pt x="3867438" y="8092"/>
                </a:cubicBezTo>
                <a:lnTo>
                  <a:pt x="1161750" y="3915231"/>
                </a:lnTo>
                <a:lnTo>
                  <a:pt x="0" y="27499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5400000">
            <a:off x="-552677" y="552677"/>
            <a:ext cx="3564924" cy="2459569"/>
          </a:xfrm>
          <a:custGeom>
            <a:avLst/>
            <a:gdLst>
              <a:gd name="connsiteX0" fmla="*/ 0 w 3573016"/>
              <a:gd name="connsiteY0" fmla="*/ 2322004 h 2322004"/>
              <a:gd name="connsiteX1" fmla="*/ 0 w 3573016"/>
              <a:gd name="connsiteY1" fmla="*/ 0 h 2322004"/>
              <a:gd name="connsiteX2" fmla="*/ 3573016 w 3573016"/>
              <a:gd name="connsiteY2" fmla="*/ 2322004 h 2322004"/>
              <a:gd name="connsiteX3" fmla="*/ 0 w 3573016"/>
              <a:gd name="connsiteY3" fmla="*/ 2322004 h 2322004"/>
              <a:gd name="connsiteX0" fmla="*/ 0 w 3564924"/>
              <a:gd name="connsiteY0" fmla="*/ 2322004 h 2322004"/>
              <a:gd name="connsiteX1" fmla="*/ 0 w 3564924"/>
              <a:gd name="connsiteY1" fmla="*/ 0 h 2322004"/>
              <a:gd name="connsiteX2" fmla="*/ 3564924 w 3564924"/>
              <a:gd name="connsiteY2" fmla="*/ 2313912 h 2322004"/>
              <a:gd name="connsiteX3" fmla="*/ 0 w 3564924"/>
              <a:gd name="connsiteY3" fmla="*/ 2322004 h 2322004"/>
              <a:gd name="connsiteX0" fmla="*/ 0 w 3564924"/>
              <a:gd name="connsiteY0" fmla="*/ 2459569 h 2459569"/>
              <a:gd name="connsiteX1" fmla="*/ 8092 w 3564924"/>
              <a:gd name="connsiteY1" fmla="*/ 0 h 2459569"/>
              <a:gd name="connsiteX2" fmla="*/ 3564924 w 3564924"/>
              <a:gd name="connsiteY2" fmla="*/ 2451477 h 2459569"/>
              <a:gd name="connsiteX3" fmla="*/ 0 w 3564924"/>
              <a:gd name="connsiteY3" fmla="*/ 2459569 h 24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924" h="2459569">
                <a:moveTo>
                  <a:pt x="0" y="2459569"/>
                </a:moveTo>
                <a:cubicBezTo>
                  <a:pt x="2697" y="1639713"/>
                  <a:pt x="5395" y="819856"/>
                  <a:pt x="8092" y="0"/>
                </a:cubicBezTo>
                <a:lnTo>
                  <a:pt x="3564924" y="2451477"/>
                </a:lnTo>
                <a:lnTo>
                  <a:pt x="0" y="2459569"/>
                </a:lnTo>
                <a:close/>
              </a:path>
            </a:pathLst>
          </a:custGeom>
          <a:solidFill>
            <a:srgbClr val="E4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>
            <a:off x="0" y="1988840"/>
            <a:ext cx="4644008" cy="486916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50800" dist="508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24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5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-9670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065912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2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461956"/>
            <a:ext cx="9152425" cy="396044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88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6737" y="2"/>
            <a:ext cx="9179162" cy="620689"/>
          </a:xfrm>
          <a:prstGeom prst="rect">
            <a:avLst/>
          </a:prstGeom>
          <a:solidFill>
            <a:srgbClr val="FFFF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33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8" y="476672"/>
            <a:ext cx="13425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0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3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 userDrawn="1"/>
        </p:nvSpPr>
        <p:spPr>
          <a:xfrm>
            <a:off x="0" y="0"/>
            <a:ext cx="6732240" cy="54868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ашивка 11"/>
          <p:cNvSpPr/>
          <p:nvPr userDrawn="1"/>
        </p:nvSpPr>
        <p:spPr>
          <a:xfrm>
            <a:off x="6876256" y="0"/>
            <a:ext cx="2088232" cy="68580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920372" y="0"/>
            <a:ext cx="1223628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2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34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4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79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12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41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7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-9670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44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065912"/>
            <a:ext cx="9152425" cy="79208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 userDrawn="1"/>
        </p:nvSpPr>
        <p:spPr>
          <a:xfrm>
            <a:off x="0" y="5373216"/>
            <a:ext cx="2051720" cy="1484784"/>
          </a:xfrm>
          <a:prstGeom prst="rtTriangle">
            <a:avLst/>
          </a:prstGeom>
          <a:solidFill>
            <a:srgbClr val="E4CF78"/>
          </a:solidFill>
          <a:ln>
            <a:noFill/>
          </a:ln>
          <a:effectLst>
            <a:outerShdw blurRad="50800" dist="50800" dir="15120000" sx="109000" sy="10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>
            <a:off x="7092280" y="5316572"/>
            <a:ext cx="2051720" cy="1541428"/>
          </a:xfrm>
          <a:custGeom>
            <a:avLst/>
            <a:gdLst>
              <a:gd name="connsiteX0" fmla="*/ 0 w 2051720"/>
              <a:gd name="connsiteY0" fmla="*/ 1484784 h 1484784"/>
              <a:gd name="connsiteX1" fmla="*/ 0 w 2051720"/>
              <a:gd name="connsiteY1" fmla="*/ 0 h 1484784"/>
              <a:gd name="connsiteX2" fmla="*/ 2051720 w 2051720"/>
              <a:gd name="connsiteY2" fmla="*/ 1484784 h 1484784"/>
              <a:gd name="connsiteX3" fmla="*/ 0 w 2051720"/>
              <a:gd name="connsiteY3" fmla="*/ 1484784 h 1484784"/>
              <a:gd name="connsiteX0" fmla="*/ 0 w 2051720"/>
              <a:gd name="connsiteY0" fmla="*/ 1541428 h 1541428"/>
              <a:gd name="connsiteX1" fmla="*/ 2047285 w 2051720"/>
              <a:gd name="connsiteY1" fmla="*/ 0 h 1541428"/>
              <a:gd name="connsiteX2" fmla="*/ 2051720 w 2051720"/>
              <a:gd name="connsiteY2" fmla="*/ 1541428 h 1541428"/>
              <a:gd name="connsiteX3" fmla="*/ 0 w 2051720"/>
              <a:gd name="connsiteY3" fmla="*/ 1541428 h 154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720" h="1541428">
                <a:moveTo>
                  <a:pt x="0" y="1541428"/>
                </a:moveTo>
                <a:lnTo>
                  <a:pt x="2047285" y="0"/>
                </a:lnTo>
                <a:cubicBezTo>
                  <a:pt x="2048763" y="513809"/>
                  <a:pt x="2050242" y="1027619"/>
                  <a:pt x="2051720" y="1541428"/>
                </a:cubicBezTo>
                <a:lnTo>
                  <a:pt x="0" y="15414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50800" dir="180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4" y="6461956"/>
            <a:ext cx="9152425" cy="396044"/>
          </a:xfrm>
          <a:prstGeom prst="rect">
            <a:avLst/>
          </a:prstGeom>
          <a:solidFill>
            <a:srgbClr val="FF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89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6737" y="2"/>
            <a:ext cx="9179162" cy="620689"/>
          </a:xfrm>
          <a:prstGeom prst="rect">
            <a:avLst/>
          </a:prstGeom>
          <a:solidFill>
            <a:srgbClr val="FFFF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83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8" y="476672"/>
            <a:ext cx="134252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8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" y="0"/>
            <a:ext cx="9144000" cy="6858000"/>
          </a:xfrm>
          <a:prstGeom prst="rect">
            <a:avLst/>
          </a:prstGeom>
        </p:spPr>
      </p:pic>
      <p:sp>
        <p:nvSpPr>
          <p:cNvPr id="2" name="Ромб 1"/>
          <p:cNvSpPr/>
          <p:nvPr userDrawn="1"/>
        </p:nvSpPr>
        <p:spPr>
          <a:xfrm>
            <a:off x="8063880" y="0"/>
            <a:ext cx="1080120" cy="6858000"/>
          </a:xfrm>
          <a:prstGeom prst="diamond">
            <a:avLst/>
          </a:prstGeom>
          <a:gradFill flip="none" rotWithShape="1">
            <a:gsLst>
              <a:gs pos="0">
                <a:srgbClr val="8BC1FD">
                  <a:tint val="66000"/>
                  <a:satMod val="160000"/>
                </a:srgbClr>
              </a:gs>
              <a:gs pos="50000">
                <a:srgbClr val="8BC1FD">
                  <a:tint val="44500"/>
                  <a:satMod val="160000"/>
                </a:srgbClr>
              </a:gs>
              <a:gs pos="100000">
                <a:srgbClr val="8BC1F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 userDrawn="1"/>
        </p:nvSpPr>
        <p:spPr>
          <a:xfrm>
            <a:off x="7380312" y="836715"/>
            <a:ext cx="1296144" cy="5760640"/>
          </a:xfrm>
          <a:prstGeom prst="diamon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омб 9"/>
          <p:cNvSpPr/>
          <p:nvPr userDrawn="1"/>
        </p:nvSpPr>
        <p:spPr>
          <a:xfrm>
            <a:off x="7884368" y="3284984"/>
            <a:ext cx="936104" cy="3429000"/>
          </a:xfrm>
          <a:prstGeom prst="diamon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23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0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ятиугольник 10"/>
          <p:cNvSpPr/>
          <p:nvPr userDrawn="1"/>
        </p:nvSpPr>
        <p:spPr>
          <a:xfrm>
            <a:off x="0" y="0"/>
            <a:ext cx="6732240" cy="54868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ашивка 11"/>
          <p:cNvSpPr/>
          <p:nvPr userDrawn="1"/>
        </p:nvSpPr>
        <p:spPr>
          <a:xfrm>
            <a:off x="6876256" y="0"/>
            <a:ext cx="2088232" cy="68580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920372" y="0"/>
            <a:ext cx="1223628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41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00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76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0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0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6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03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87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9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0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4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mailto:andropokrug@yandex.ru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kursavka-r07.gosweb.gosuslugi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opokrug@yandex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ursavka-r07.gosweb.gosuslugi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524" y="2852936"/>
            <a:ext cx="6514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ИНВЕСТИЦИОННЫЙ ПРОФИЛЬ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АНДРОПОВСКОГО МУНИЦИПАЛЬНОГО ОКРУГА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СТАВРОПОЛЬСКОГО КРАЯ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2845" y="6354909"/>
            <a:ext cx="2852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Инвестиционный портал АМО СК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4" t="28785" r="27264" b="16708"/>
          <a:stretch/>
        </p:blipFill>
        <p:spPr>
          <a:xfrm>
            <a:off x="5115570" y="5697413"/>
            <a:ext cx="959332" cy="965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5" t="14955" r="13894" b="62704"/>
          <a:stretch/>
        </p:blipFill>
        <p:spPr>
          <a:xfrm>
            <a:off x="6731607" y="56643"/>
            <a:ext cx="2333301" cy="14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12" t="6991" b="3689"/>
          <a:stretch/>
        </p:blipFill>
        <p:spPr bwMode="auto">
          <a:xfrm>
            <a:off x="395536" y="1412776"/>
            <a:ext cx="7524065" cy="427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Инвестиционная карта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Свободные инвестиционные площадки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Андроповского </a:t>
            </a:r>
            <a:r>
              <a:rPr lang="ru-RU" b="1" dirty="0">
                <a:solidFill>
                  <a:srgbClr val="002060"/>
                </a:solidFill>
              </a:rPr>
              <a:t>муниципального округа Ставропольского края</a:t>
            </a:r>
          </a:p>
        </p:txBody>
      </p:sp>
      <p:pic>
        <p:nvPicPr>
          <p:cNvPr id="4" name="Рисунок 3" descr="C:\Users\1\Desktop\Downloads\sas-q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88322"/>
            <a:ext cx="1051853" cy="1076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7232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Нефинансовые </a:t>
            </a:r>
            <a:r>
              <a:rPr lang="ru-RU" sz="1400" dirty="0">
                <a:solidFill>
                  <a:srgbClr val="002060"/>
                </a:solidFill>
              </a:rPr>
              <a:t>меры поддержки инвестиционной деятельности, в том числе консультационного и информационного обеспечения инвестиционной деятельности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Установление </a:t>
            </a:r>
            <a:r>
              <a:rPr lang="ru-RU" sz="1400" dirty="0">
                <a:solidFill>
                  <a:srgbClr val="002060"/>
                </a:solidFill>
              </a:rPr>
              <a:t>субъектам инвестиционной деятельности по уплате местных налогов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Предоставление </a:t>
            </a:r>
            <a:r>
              <a:rPr lang="ru-RU" sz="1400" dirty="0">
                <a:solidFill>
                  <a:srgbClr val="002060"/>
                </a:solidFill>
              </a:rPr>
              <a:t>субъектам инвестиционной деятельности не </a:t>
            </a:r>
            <a:r>
              <a:rPr lang="ru-RU" sz="1400" dirty="0" smtClean="0">
                <a:solidFill>
                  <a:srgbClr val="002060"/>
                </a:solidFill>
              </a:rPr>
              <a:t>противоречащих </a:t>
            </a:r>
            <a:r>
              <a:rPr lang="ru-RU" sz="1400" dirty="0">
                <a:solidFill>
                  <a:srgbClr val="002060"/>
                </a:solidFill>
              </a:rPr>
              <a:t>законодательству Российской Федерации, Ставропольского края, муниципальным правовым актам округа льготных условий пользования землей, находящейся в муниципальной собственности округа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Вовлечение </a:t>
            </a:r>
            <a:r>
              <a:rPr lang="ru-RU" sz="1400" dirty="0">
                <a:solidFill>
                  <a:srgbClr val="002060"/>
                </a:solidFill>
              </a:rPr>
              <a:t>в инвестиционный процесс временно приостановленных свободных объектов, находящихся в муниципальной собственности округа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</a:rPr>
              <a:t>Иных</a:t>
            </a:r>
            <a:r>
              <a:rPr lang="ru-RU" sz="1400" dirty="0">
                <a:solidFill>
                  <a:srgbClr val="002060"/>
                </a:solidFill>
              </a:rPr>
              <a:t>, предусмотренных законодательством Российской Федерации и Ставропольского края, муниципальными правовыми актами округа форм муниципальной поддержки инвестиционной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5744" y="239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ФОРМЫ МУНИЦИПАЛЬНОЙ ПОДДЕРЖКИ ИНВЕСТИЦИОННОЙ ДЕЯТЕЛЬНОСТИ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7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87408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ПРЕИМУЩЕСТВА И ВОЗМОЖНОСТИ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1484784"/>
            <a:ext cx="3960440" cy="36724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Эффективное использование географического положения для привлечения инвесторов;</a:t>
            </a:r>
          </a:p>
          <a:p>
            <a:pPr algn="ctr"/>
            <a:r>
              <a:rPr lang="ru-RU" sz="1400" b="1" dirty="0"/>
              <a:t>Увеличение объемов производства продукции растениеводства;</a:t>
            </a:r>
          </a:p>
          <a:p>
            <a:pPr algn="ctr"/>
            <a:r>
              <a:rPr lang="ru-RU" sz="1400" b="1" dirty="0"/>
              <a:t>Увеличение поголовья КРС, свиней и птицы, трудовых ресурсов и привлечения инвестиций;</a:t>
            </a:r>
          </a:p>
          <a:p>
            <a:pPr algn="ctr"/>
            <a:r>
              <a:rPr lang="ru-RU" sz="1400" b="1" dirty="0"/>
              <a:t>Внедрение новых технологий в агропромышленном комплексе;</a:t>
            </a:r>
          </a:p>
          <a:p>
            <a:pPr algn="ctr"/>
            <a:r>
              <a:rPr lang="ru-RU" sz="1400" b="1" dirty="0"/>
              <a:t>Наличие ресурсов для создания предприятий по производству строительных материалов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3960440" cy="3672408"/>
          </a:xfrm>
          <a:prstGeom prst="roundRect">
            <a:avLst/>
          </a:prstGeom>
          <a:solidFill>
            <a:srgbClr val="E4CF78"/>
          </a:solidFill>
          <a:ln>
            <a:solidFill>
              <a:srgbClr val="E4C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Выгодное экономико-географическое положение;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Относительная близость к краевому центру, курортам Ставропольского края;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Наличие железнодорожной и автомобильной трассы федерального значения;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Наличие природных ресурсов;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Высокий сельскохозяйственный потенциал;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Наличие свободных для застройки земельных участков;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Доступ к сети «Интернет» и мобильной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130274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571280" y="47427"/>
            <a:ext cx="2232248" cy="504056"/>
            <a:chOff x="6084168" y="44624"/>
            <a:chExt cx="2232248" cy="50405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084168" y="548680"/>
              <a:ext cx="22322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8316416" y="44624"/>
              <a:ext cx="0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660232" y="114789"/>
            <a:ext cx="20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 ОКРУГА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9144000" cy="4956741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>
            <a:off x="0" y="5013176"/>
            <a:ext cx="2699792" cy="1844824"/>
          </a:xfrm>
          <a:prstGeom prst="rtTriangle">
            <a:avLst/>
          </a:prstGeom>
          <a:solidFill>
            <a:srgbClr val="E4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6444208" y="5168451"/>
            <a:ext cx="2717321" cy="1689549"/>
          </a:xfrm>
          <a:custGeom>
            <a:avLst/>
            <a:gdLst>
              <a:gd name="connsiteX0" fmla="*/ 0 w 2699792"/>
              <a:gd name="connsiteY0" fmla="*/ 1844824 h 1844824"/>
              <a:gd name="connsiteX1" fmla="*/ 0 w 2699792"/>
              <a:gd name="connsiteY1" fmla="*/ 0 h 1844824"/>
              <a:gd name="connsiteX2" fmla="*/ 2699792 w 2699792"/>
              <a:gd name="connsiteY2" fmla="*/ 1844824 h 1844824"/>
              <a:gd name="connsiteX3" fmla="*/ 0 w 2699792"/>
              <a:gd name="connsiteY3" fmla="*/ 1844824 h 1844824"/>
              <a:gd name="connsiteX0" fmla="*/ 0 w 2717321"/>
              <a:gd name="connsiteY0" fmla="*/ 1689549 h 1689549"/>
              <a:gd name="connsiteX1" fmla="*/ 2717321 w 2717321"/>
              <a:gd name="connsiteY1" fmla="*/ 0 h 1689549"/>
              <a:gd name="connsiteX2" fmla="*/ 2699792 w 2717321"/>
              <a:gd name="connsiteY2" fmla="*/ 1689549 h 1689549"/>
              <a:gd name="connsiteX3" fmla="*/ 0 w 2717321"/>
              <a:gd name="connsiteY3" fmla="*/ 1689549 h 168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1" h="1689549">
                <a:moveTo>
                  <a:pt x="0" y="1689549"/>
                </a:moveTo>
                <a:lnTo>
                  <a:pt x="2717321" y="0"/>
                </a:lnTo>
                <a:lnTo>
                  <a:pt x="2699792" y="1689549"/>
                </a:lnTo>
                <a:lnTo>
                  <a:pt x="0" y="1689549"/>
                </a:lnTo>
                <a:close/>
              </a:path>
            </a:pathLst>
          </a:custGeom>
          <a:solidFill>
            <a:srgbClr val="E4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324544" y="4174482"/>
            <a:ext cx="295232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БОБРЫШЕВА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НИНА АНАТОЛЬЕВНА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Глава Андроповского 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1050" b="1" dirty="0">
                <a:solidFill>
                  <a:srgbClr val="002060"/>
                </a:solidFill>
              </a:rPr>
              <a:t>округа </a:t>
            </a:r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Ставропольского </a:t>
            </a:r>
            <a:r>
              <a:rPr lang="ru-RU" sz="1050" b="1" dirty="0" smtClean="0">
                <a:solidFill>
                  <a:srgbClr val="002060"/>
                </a:solidFill>
              </a:rPr>
              <a:t>края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т</a:t>
            </a:r>
            <a:r>
              <a:rPr lang="ru-RU" sz="1050" b="1" dirty="0" smtClean="0">
                <a:solidFill>
                  <a:srgbClr val="002060"/>
                </a:solidFill>
              </a:rPr>
              <a:t>ел. 8(86556) 6-22-12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+7-918-768-78-93 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4101" y="4174482"/>
            <a:ext cx="238589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КОЛОДКО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МИХАИЛ ВИКТОРОВИЧ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Первый </a:t>
            </a:r>
            <a:r>
              <a:rPr lang="ru-RU" sz="1050" b="1" dirty="0" smtClean="0">
                <a:solidFill>
                  <a:srgbClr val="002060"/>
                </a:solidFill>
              </a:rPr>
              <a:t>заместитель 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главы </a:t>
            </a:r>
            <a:r>
              <a:rPr lang="ru-RU" sz="1050" b="1" dirty="0">
                <a:solidFill>
                  <a:srgbClr val="002060"/>
                </a:solidFill>
              </a:rPr>
              <a:t>администрации </a:t>
            </a:r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Андроповского </a:t>
            </a:r>
            <a:r>
              <a:rPr lang="ru-RU" sz="1050" b="1" dirty="0">
                <a:solidFill>
                  <a:srgbClr val="002060"/>
                </a:solidFill>
              </a:rPr>
              <a:t>муниципального </a:t>
            </a:r>
            <a:r>
              <a:rPr lang="ru-RU" sz="1050" b="1" dirty="0" smtClean="0">
                <a:solidFill>
                  <a:srgbClr val="002060"/>
                </a:solidFill>
              </a:rPr>
              <a:t>округа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Ставропольского </a:t>
            </a:r>
            <a:r>
              <a:rPr lang="ru-RU" sz="1050" b="1" dirty="0" smtClean="0">
                <a:solidFill>
                  <a:srgbClr val="002060"/>
                </a:solidFill>
              </a:rPr>
              <a:t>края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тел. 8(86556) </a:t>
            </a:r>
            <a:r>
              <a:rPr lang="ru-RU" sz="1050" b="1" dirty="0" smtClean="0">
                <a:solidFill>
                  <a:srgbClr val="002060"/>
                </a:solidFill>
              </a:rPr>
              <a:t>6-22-20</a:t>
            </a:r>
            <a:endParaRPr lang="ru-RU" sz="1050" b="1" dirty="0">
              <a:solidFill>
                <a:srgbClr val="00206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+7-928-634-45-60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12186" y="4174482"/>
            <a:ext cx="23493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БАНДИЛЕТ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ВАСИЛИЙ ГРИГОРЬЕВИЧ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Заместитель главы </a:t>
            </a:r>
            <a:r>
              <a:rPr lang="ru-RU" sz="1050" b="1" dirty="0" smtClean="0">
                <a:solidFill>
                  <a:srgbClr val="002060"/>
                </a:solidFill>
              </a:rPr>
              <a:t>администрации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руководитель Управления 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сельского хозяйства и 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охраны </a:t>
            </a:r>
            <a:r>
              <a:rPr lang="ru-RU" sz="1050" b="1" dirty="0">
                <a:solidFill>
                  <a:srgbClr val="002060"/>
                </a:solidFill>
              </a:rPr>
              <a:t>окружающей </a:t>
            </a:r>
            <a:r>
              <a:rPr lang="ru-RU" sz="1050" b="1" dirty="0" smtClean="0">
                <a:solidFill>
                  <a:srgbClr val="002060"/>
                </a:solidFill>
              </a:rPr>
              <a:t>среды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Андроповского муниципального округа Ставропольского </a:t>
            </a:r>
            <a:r>
              <a:rPr lang="ru-RU" sz="1050" b="1" dirty="0" smtClean="0">
                <a:solidFill>
                  <a:srgbClr val="002060"/>
                </a:solidFill>
              </a:rPr>
              <a:t>края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тел. </a:t>
            </a:r>
            <a:r>
              <a:rPr lang="ru-RU" sz="1050" b="1" dirty="0" smtClean="0">
                <a:solidFill>
                  <a:srgbClr val="002060"/>
                </a:solidFill>
              </a:rPr>
              <a:t>8(86556) 6-29-45</a:t>
            </a:r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+7-928-634-81-40</a:t>
            </a:r>
            <a:endParaRPr lang="ru-RU" sz="1050" b="1" dirty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792" y="48412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Телефон  </a:t>
            </a:r>
            <a:r>
              <a:rPr lang="ru-RU" i="1" dirty="0">
                <a:solidFill>
                  <a:srgbClr val="002060"/>
                </a:solidFill>
              </a:rPr>
              <a:t>8(86556) 6 22 12,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Факс  8(86556</a:t>
            </a:r>
            <a:r>
              <a:rPr lang="ru-RU" i="1" dirty="0">
                <a:solidFill>
                  <a:srgbClr val="002060"/>
                </a:solidFill>
              </a:rPr>
              <a:t>) 6 22 15</a:t>
            </a:r>
          </a:p>
          <a:p>
            <a:r>
              <a:rPr lang="ru-RU" i="1" dirty="0" smtClean="0">
                <a:solidFill>
                  <a:srgbClr val="002060"/>
                </a:solidFill>
                <a:hlinkClick r:id="rId3"/>
              </a:rPr>
              <a:t>andropokrug@yandex.ru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  <a:hlinkClick r:id="rId4"/>
              </a:rPr>
              <a:t>https://kursavka-r07.gosweb.gosuslugi.ru</a:t>
            </a:r>
            <a:r>
              <a:rPr lang="en-US" i="1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en-US" i="1" dirty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173" r="17701" b="31448"/>
          <a:stretch/>
        </p:blipFill>
        <p:spPr>
          <a:xfrm>
            <a:off x="7363528" y="2555670"/>
            <a:ext cx="1440000" cy="1454799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" b="22862"/>
          <a:stretch/>
        </p:blipFill>
        <p:spPr>
          <a:xfrm>
            <a:off x="420824" y="2519396"/>
            <a:ext cx="1440000" cy="1476718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660"/>
          <a:stretch/>
        </p:blipFill>
        <p:spPr>
          <a:xfrm>
            <a:off x="2627784" y="2519396"/>
            <a:ext cx="1515316" cy="1476718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9874" r="13599" b="24636"/>
          <a:stretch/>
        </p:blipFill>
        <p:spPr>
          <a:xfrm>
            <a:off x="4947467" y="2519396"/>
            <a:ext cx="1440000" cy="1491073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751016" y="4174482"/>
            <a:ext cx="3612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МЕЛЬНИКОВ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РОМАН ВАЛЕНТИНОВИЧ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Заместитель </a:t>
            </a:r>
            <a:r>
              <a:rPr lang="ru-RU" sz="1050" b="1" dirty="0">
                <a:solidFill>
                  <a:srgbClr val="002060"/>
                </a:solidFill>
              </a:rPr>
              <a:t>главы </a:t>
            </a:r>
            <a:r>
              <a:rPr lang="ru-RU" sz="1050" b="1" dirty="0" smtClean="0">
                <a:solidFill>
                  <a:srgbClr val="002060"/>
                </a:solidFill>
              </a:rPr>
              <a:t>администрации </a:t>
            </a:r>
            <a:endParaRPr lang="ru-RU" sz="1050" b="1" dirty="0">
              <a:solidFill>
                <a:srgbClr val="002060"/>
              </a:solidFill>
            </a:endParaRP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руководитель отдела дорожного хозяйства,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транспорта, жилищно-коммунального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хозяйства администрации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Андроповского муниципального округа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Ставропольского </a:t>
            </a:r>
            <a:r>
              <a:rPr lang="ru-RU" sz="1050" b="1" dirty="0" smtClean="0">
                <a:solidFill>
                  <a:srgbClr val="002060"/>
                </a:solidFill>
              </a:rPr>
              <a:t>края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тел. 8(86556) </a:t>
            </a:r>
            <a:r>
              <a:rPr lang="ru-RU" sz="1050" b="1" dirty="0" smtClean="0">
                <a:solidFill>
                  <a:srgbClr val="002060"/>
                </a:solidFill>
              </a:rPr>
              <a:t>6-22-67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+7-918-806-34-90</a:t>
            </a:r>
            <a:endParaRPr lang="ru-RU" sz="10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571280" y="47427"/>
            <a:ext cx="2232248" cy="504056"/>
            <a:chOff x="6084168" y="44624"/>
            <a:chExt cx="2232248" cy="50405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084168" y="548680"/>
              <a:ext cx="22322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8316416" y="44624"/>
              <a:ext cx="0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660232" y="114789"/>
            <a:ext cx="20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КОМАНДА ОКРУГА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9144000" cy="4956741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>
            <a:off x="0" y="5013176"/>
            <a:ext cx="2699792" cy="1844824"/>
          </a:xfrm>
          <a:prstGeom prst="rtTriangle">
            <a:avLst/>
          </a:prstGeom>
          <a:solidFill>
            <a:srgbClr val="E4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6444208" y="5168451"/>
            <a:ext cx="2717321" cy="1689549"/>
          </a:xfrm>
          <a:custGeom>
            <a:avLst/>
            <a:gdLst>
              <a:gd name="connsiteX0" fmla="*/ 0 w 2699792"/>
              <a:gd name="connsiteY0" fmla="*/ 1844824 h 1844824"/>
              <a:gd name="connsiteX1" fmla="*/ 0 w 2699792"/>
              <a:gd name="connsiteY1" fmla="*/ 0 h 1844824"/>
              <a:gd name="connsiteX2" fmla="*/ 2699792 w 2699792"/>
              <a:gd name="connsiteY2" fmla="*/ 1844824 h 1844824"/>
              <a:gd name="connsiteX3" fmla="*/ 0 w 2699792"/>
              <a:gd name="connsiteY3" fmla="*/ 1844824 h 1844824"/>
              <a:gd name="connsiteX0" fmla="*/ 0 w 2717321"/>
              <a:gd name="connsiteY0" fmla="*/ 1689549 h 1689549"/>
              <a:gd name="connsiteX1" fmla="*/ 2717321 w 2717321"/>
              <a:gd name="connsiteY1" fmla="*/ 0 h 1689549"/>
              <a:gd name="connsiteX2" fmla="*/ 2699792 w 2717321"/>
              <a:gd name="connsiteY2" fmla="*/ 1689549 h 1689549"/>
              <a:gd name="connsiteX3" fmla="*/ 0 w 2717321"/>
              <a:gd name="connsiteY3" fmla="*/ 1689549 h 168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321" h="1689549">
                <a:moveTo>
                  <a:pt x="0" y="1689549"/>
                </a:moveTo>
                <a:lnTo>
                  <a:pt x="2717321" y="0"/>
                </a:lnTo>
                <a:lnTo>
                  <a:pt x="2699792" y="1689549"/>
                </a:lnTo>
                <a:lnTo>
                  <a:pt x="0" y="1689549"/>
                </a:lnTo>
                <a:close/>
              </a:path>
            </a:pathLst>
          </a:custGeom>
          <a:solidFill>
            <a:srgbClr val="E4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06711" y="3081215"/>
            <a:ext cx="234934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Тарасенко Виктор Николаевич</a:t>
            </a:r>
          </a:p>
          <a:p>
            <a:pPr algn="ctr"/>
            <a:endParaRPr lang="ru-RU" sz="105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Руководитель отдела имущественных и земельных отношений администрации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Андроповского муниципального округа Ставропольского </a:t>
            </a:r>
            <a:r>
              <a:rPr lang="ru-RU" sz="1200" b="1" dirty="0" smtClean="0">
                <a:solidFill>
                  <a:srgbClr val="002060"/>
                </a:solidFill>
              </a:rPr>
              <a:t>края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тел. </a:t>
            </a:r>
            <a:r>
              <a:rPr lang="ru-RU" sz="1200" b="1" dirty="0" smtClean="0">
                <a:solidFill>
                  <a:srgbClr val="002060"/>
                </a:solidFill>
              </a:rPr>
              <a:t>8(86556) 6-22-54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imuch-androp@yandex.ru</a:t>
            </a: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792" y="48412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Телефон  </a:t>
            </a:r>
            <a:r>
              <a:rPr lang="ru-RU" i="1" dirty="0">
                <a:solidFill>
                  <a:srgbClr val="002060"/>
                </a:solidFill>
              </a:rPr>
              <a:t>8(86556) 6 22 12,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Факс  8(86556</a:t>
            </a:r>
            <a:r>
              <a:rPr lang="ru-RU" i="1" dirty="0">
                <a:solidFill>
                  <a:srgbClr val="002060"/>
                </a:solidFill>
              </a:rPr>
              <a:t>) 6 22 15</a:t>
            </a:r>
          </a:p>
          <a:p>
            <a:r>
              <a:rPr lang="ru-RU" i="1" dirty="0" smtClean="0">
                <a:solidFill>
                  <a:srgbClr val="002060"/>
                </a:solidFill>
                <a:hlinkClick r:id="rId3"/>
              </a:rPr>
              <a:t>andropokrug@yandex.ru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  <a:hlinkClick r:id="rId4"/>
              </a:rPr>
              <a:t>https://kursavka-r07.gosweb.gosuslugi.ru</a:t>
            </a:r>
            <a:r>
              <a:rPr lang="en-US" i="1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en-US" i="1" dirty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3035861"/>
            <a:ext cx="26764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Беликова </a:t>
            </a:r>
            <a:r>
              <a:rPr lang="ru-RU" sz="1200" b="1" dirty="0">
                <a:solidFill>
                  <a:srgbClr val="002060"/>
                </a:solidFill>
              </a:rPr>
              <a:t>Татьяна Ивановна</a:t>
            </a: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Руководитель отдела экономического и социального развития администрации Андроповского муниципального округа Ставропольского края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Тел. 8 (86556) 6-22-40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8 (86556) </a:t>
            </a:r>
            <a:r>
              <a:rPr lang="ru-RU" sz="1200" b="1" dirty="0" smtClean="0">
                <a:solidFill>
                  <a:srgbClr val="002060"/>
                </a:solidFill>
              </a:rPr>
              <a:t>6-22-41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economicaandrop@yandex.ru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  <a:p>
            <a:pPr algn="ctr"/>
            <a:endParaRPr lang="ru-RU" sz="1050" b="1" dirty="0">
              <a:solidFill>
                <a:srgbClr val="002060"/>
              </a:solidFill>
            </a:endParaRPr>
          </a:p>
          <a:p>
            <a:pPr algn="ctr"/>
            <a:endParaRPr lang="ru-RU" sz="105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0432" y="2132856"/>
            <a:ext cx="6514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ИНВЕСТИЦИОННЫЙ ПРОФИЛЬ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АНДРОПОВСКОГО МУНИЦИПАЛЬНОГО ОКРУГА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СТАВРОПОЛЬСКОГО КРАЯ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2845" y="6354909"/>
            <a:ext cx="2852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Инвестиционный портал АМО СК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4" t="28785" r="27264" b="16708"/>
          <a:stretch/>
        </p:blipFill>
        <p:spPr>
          <a:xfrm>
            <a:off x="5115570" y="5697413"/>
            <a:ext cx="959332" cy="9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40520" y="2667945"/>
            <a:ext cx="5260397" cy="3838204"/>
            <a:chOff x="3635896" y="1628800"/>
            <a:chExt cx="5260397" cy="383820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635896" y="1628800"/>
              <a:ext cx="5260397" cy="3838204"/>
              <a:chOff x="3635896" y="1628800"/>
              <a:chExt cx="5260397" cy="383820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10" t="22576" r="37026" b="31941"/>
              <a:stretch/>
            </p:blipFill>
            <p:spPr bwMode="auto">
              <a:xfrm>
                <a:off x="3635896" y="1628800"/>
                <a:ext cx="5260397" cy="38382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Прямая со стрелкой 3"/>
              <p:cNvCxnSpPr/>
              <p:nvPr/>
            </p:nvCxnSpPr>
            <p:spPr>
              <a:xfrm flipH="1" flipV="1">
                <a:off x="4716016" y="3356992"/>
                <a:ext cx="1008112" cy="5040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flipH="1" flipV="1">
                <a:off x="4716016" y="2276872"/>
                <a:ext cx="1008112" cy="156633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 flipH="1">
                <a:off x="4868416" y="3843206"/>
                <a:ext cx="855712" cy="47697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5724128" y="3843206"/>
                <a:ext cx="1008112" cy="95394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5724128" y="3843206"/>
                <a:ext cx="1080120" cy="59390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6820498" y="3712582"/>
              <a:ext cx="860901" cy="724530"/>
              <a:chOff x="1406843" y="1257088"/>
              <a:chExt cx="860901" cy="72453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588117" y="1621577"/>
                <a:ext cx="679627" cy="3600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113 км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843" y="1257088"/>
                <a:ext cx="544509" cy="5445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3855115" y="2398521"/>
              <a:ext cx="860901" cy="724530"/>
              <a:chOff x="1406843" y="1257088"/>
              <a:chExt cx="860901" cy="724530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588117" y="1621577"/>
                <a:ext cx="679627" cy="3600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57 км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843" y="1257088"/>
                <a:ext cx="544509" cy="5445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4953863" y="4241235"/>
              <a:ext cx="860901" cy="724530"/>
              <a:chOff x="1406843" y="1257088"/>
              <a:chExt cx="860901" cy="724530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1588117" y="1621577"/>
                <a:ext cx="679627" cy="3600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115 км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843" y="1257088"/>
                <a:ext cx="544509" cy="5445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7" name="Группа 36"/>
            <p:cNvGrpSpPr/>
            <p:nvPr/>
          </p:nvGrpSpPr>
          <p:grpSpPr>
            <a:xfrm>
              <a:off x="6818228" y="4539179"/>
              <a:ext cx="860901" cy="724530"/>
              <a:chOff x="1406843" y="1257088"/>
              <a:chExt cx="860901" cy="724530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1588117" y="1621577"/>
                <a:ext cx="679627" cy="3600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84 км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843" y="1257088"/>
                <a:ext cx="544509" cy="5445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0" name="Группа 39"/>
            <p:cNvGrpSpPr/>
            <p:nvPr/>
          </p:nvGrpSpPr>
          <p:grpSpPr>
            <a:xfrm>
              <a:off x="4863227" y="1636103"/>
              <a:ext cx="860901" cy="724530"/>
              <a:chOff x="1406843" y="1257088"/>
              <a:chExt cx="860901" cy="724530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588117" y="1621577"/>
                <a:ext cx="679627" cy="36004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prstClr val="black"/>
                    </a:solidFill>
                  </a:rPr>
                  <a:t>113 км</a:t>
                </a:r>
                <a:endParaRPr lang="ru-RU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6843" y="1257088"/>
                <a:ext cx="544509" cy="5445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566779" y="1739502"/>
            <a:ext cx="3288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Административный центр – с. Курсавка;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В состав округа входят 29 населенных пунктов;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Численность населения на 01.01.2023г. –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33 526 человек;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Территория </a:t>
            </a:r>
            <a:r>
              <a:rPr lang="ru-RU" i="1" dirty="0">
                <a:solidFill>
                  <a:srgbClr val="00206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2 </a:t>
            </a:r>
            <a:r>
              <a:rPr lang="ru-RU" i="1" dirty="0">
                <a:solidFill>
                  <a:srgbClr val="002060"/>
                </a:solidFill>
              </a:rPr>
              <a:t>388 </a:t>
            </a:r>
            <a:r>
              <a:rPr lang="ru-RU" i="1" dirty="0" smtClean="0">
                <a:solidFill>
                  <a:srgbClr val="002060"/>
                </a:solidFill>
              </a:rPr>
              <a:t>кв. км;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Является </a:t>
            </a:r>
            <a:r>
              <a:rPr lang="ru-RU" i="1" dirty="0">
                <a:solidFill>
                  <a:srgbClr val="002060"/>
                </a:solidFill>
              </a:rPr>
              <a:t>транспортным узлом, </a:t>
            </a:r>
            <a:r>
              <a:rPr lang="ru-RU" i="1" dirty="0" smtClean="0">
                <a:solidFill>
                  <a:srgbClr val="002060"/>
                </a:solidFill>
              </a:rPr>
              <a:t>соединяющий </a:t>
            </a:r>
            <a:r>
              <a:rPr lang="ru-RU" i="1" dirty="0">
                <a:solidFill>
                  <a:srgbClr val="002060"/>
                </a:solidFill>
              </a:rPr>
              <a:t>города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Ростов-на-Дону </a:t>
            </a:r>
            <a:r>
              <a:rPr lang="ru-RU" i="1" dirty="0">
                <a:solidFill>
                  <a:srgbClr val="002060"/>
                </a:solidFill>
              </a:rPr>
              <a:t>и Баку, один нефтепровод, два магистральных газопровода высокого давления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72" y="1062286"/>
            <a:ext cx="914324" cy="10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1" y="1085389"/>
            <a:ext cx="1417979" cy="887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3550" y="184564"/>
            <a:ext cx="557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ОБЩАЯ ИНФОРМАЦИЯ О МУНИЦИПАЛЬНОМ ОКРУГЕ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524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СОЦИАЛЬНО-ЭКОНОМИЧЕСКИЕ ПОКАЗАТЕЛИ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615977"/>
              </p:ext>
            </p:extLst>
          </p:nvPr>
        </p:nvGraphicFramePr>
        <p:xfrm>
          <a:off x="5488905" y="460846"/>
          <a:ext cx="3563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093130"/>
              </p:ext>
            </p:extLst>
          </p:nvPr>
        </p:nvGraphicFramePr>
        <p:xfrm>
          <a:off x="251520" y="3891478"/>
          <a:ext cx="4788795" cy="300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150096"/>
              </p:ext>
            </p:extLst>
          </p:nvPr>
        </p:nvGraphicFramePr>
        <p:xfrm>
          <a:off x="611560" y="311283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3717032"/>
            <a:ext cx="4572000" cy="493055"/>
          </a:xfrm>
          <a:prstGeom prst="rect">
            <a:avLst/>
          </a:prstGeom>
        </p:spPr>
        <p:txBody>
          <a:bodyPr lIns="91414" tIns="45706" rIns="91414" bIns="45706">
            <a:spAutoFit/>
          </a:bodyPr>
          <a:lstStyle/>
          <a:p>
            <a:pPr defTabSz="4491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i="1" dirty="0">
                <a:solidFill>
                  <a:srgbClr val="002060"/>
                </a:solidFill>
                <a:ea typeface="Times New Roman"/>
                <a:cs typeface="Arial" pitchFamily="34" charset="0"/>
              </a:rPr>
              <a:t>Субъекты малого и микро предпринимательства, получившие консультационную поддержку</a:t>
            </a:r>
            <a:endParaRPr lang="ru-RU" sz="1400" i="1" dirty="0">
              <a:solidFill>
                <a:srgbClr val="002060"/>
              </a:solidFill>
              <a:ea typeface="Microsoft YaHei" charset="-12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1900"/>
            <a:ext cx="4572000" cy="307748"/>
          </a:xfrm>
          <a:prstGeom prst="rect">
            <a:avLst/>
          </a:prstGeom>
        </p:spPr>
        <p:txBody>
          <a:bodyPr lIns="91414" tIns="45706" rIns="91414" bIns="45706">
            <a:spAutoFit/>
          </a:bodyPr>
          <a:lstStyle/>
          <a:p>
            <a:pPr algn="ctr" defTabSz="914137">
              <a:buFont typeface="Times New Roman" pitchFamily="18" charset="0"/>
              <a:buNone/>
            </a:pPr>
            <a:r>
              <a:rPr lang="ru-RU" sz="1400" i="1" dirty="0" smtClean="0">
                <a:solidFill>
                  <a:srgbClr val="002060"/>
                </a:solidFill>
                <a:ea typeface="Microsoft YaHei" charset="-122"/>
              </a:rPr>
              <a:t>Организации, </a:t>
            </a:r>
            <a:r>
              <a:rPr lang="ru-RU" sz="1400" i="1" dirty="0">
                <a:solidFill>
                  <a:srgbClr val="002060"/>
                </a:solidFill>
                <a:ea typeface="Microsoft YaHei" charset="-122"/>
              </a:rPr>
              <a:t>включенные в </a:t>
            </a:r>
            <a:r>
              <a:rPr lang="ru-RU" sz="1400" i="1" dirty="0" smtClean="0">
                <a:solidFill>
                  <a:srgbClr val="002060"/>
                </a:solidFill>
                <a:ea typeface="Microsoft YaHei" charset="-122"/>
              </a:rPr>
              <a:t>ЕРМСП</a:t>
            </a:r>
            <a:endParaRPr lang="ru-RU" sz="1400" i="1" dirty="0">
              <a:solidFill>
                <a:srgbClr val="00206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1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366125"/>
            <a:ext cx="4033808" cy="3935083"/>
            <a:chOff x="3668738" y="2525738"/>
            <a:chExt cx="1806524" cy="1806524"/>
          </a:xfrm>
        </p:grpSpPr>
        <p:sp>
          <p:nvSpPr>
            <p:cNvPr id="10" name="空心弧 98"/>
            <p:cNvSpPr/>
            <p:nvPr/>
          </p:nvSpPr>
          <p:spPr>
            <a:xfrm rot="11481786">
              <a:off x="3676728" y="2533728"/>
              <a:ext cx="1790542" cy="1790543"/>
            </a:xfrm>
            <a:prstGeom prst="blockArc">
              <a:avLst>
                <a:gd name="adj1" fmla="val 4641368"/>
                <a:gd name="adj2" fmla="val 20200934"/>
                <a:gd name="adj3" fmla="val 12406"/>
              </a:avLst>
            </a:prstGeom>
            <a:solidFill>
              <a:srgbClr val="002060"/>
            </a:solidFill>
            <a:ln w="12700" cap="flat" cmpd="sng" algn="ctr">
              <a:solidFill>
                <a:srgbClr val="8BC1FD"/>
              </a:solidFill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Times New Roman" pitchFamily="18" charset="0"/>
                <a:buNone/>
                <a:defRPr/>
              </a:pPr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11" name="组合 99"/>
            <p:cNvGrpSpPr/>
            <p:nvPr/>
          </p:nvGrpSpPr>
          <p:grpSpPr>
            <a:xfrm>
              <a:off x="3668738" y="2525738"/>
              <a:ext cx="1806524" cy="1806524"/>
              <a:chOff x="900439" y="3690248"/>
              <a:chExt cx="1787972" cy="1787972"/>
            </a:xfrm>
          </p:grpSpPr>
          <p:grpSp>
            <p:nvGrpSpPr>
              <p:cNvPr id="12" name="组合 100"/>
              <p:cNvGrpSpPr/>
              <p:nvPr/>
            </p:nvGrpSpPr>
            <p:grpSpPr>
              <a:xfrm>
                <a:off x="900439" y="3690248"/>
                <a:ext cx="1787972" cy="1787972"/>
                <a:chOff x="996450" y="4231619"/>
                <a:chExt cx="2181086" cy="2181086"/>
              </a:xfrm>
              <a:effectLst>
                <a:outerShdw blurRad="215900" sx="103000" sy="103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椭圆 104"/>
                <p:cNvSpPr/>
                <p:nvPr/>
              </p:nvSpPr>
              <p:spPr>
                <a:xfrm>
                  <a:off x="1301652" y="4536821"/>
                  <a:ext cx="1570682" cy="1570682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E4CF7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Times New Roman" pitchFamily="18" charset="0"/>
                    <a:buNone/>
                    <a:defRPr/>
                  </a:pPr>
                  <a:endParaRPr lang="zh-CN" altLang="en-US" sz="2400">
                    <a:solidFill>
                      <a:srgbClr val="007A37"/>
                    </a:solidFill>
                  </a:endParaRPr>
                </a:p>
              </p:txBody>
            </p:sp>
            <p:sp>
              <p:nvSpPr>
                <p:cNvPr id="17" name="椭圆 105"/>
                <p:cNvSpPr/>
                <p:nvPr/>
              </p:nvSpPr>
              <p:spPr>
                <a:xfrm>
                  <a:off x="996450" y="4231619"/>
                  <a:ext cx="2181086" cy="2181086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E4CF7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Times New Roman" pitchFamily="18" charset="0"/>
                    <a:buNone/>
                    <a:defRPr/>
                  </a:pPr>
                  <a:endParaRPr lang="zh-CN" altLang="en-US" sz="2400">
                    <a:solidFill>
                      <a:srgbClr val="007A37"/>
                    </a:solidFill>
                  </a:endParaRPr>
                </a:p>
              </p:txBody>
            </p:sp>
          </p:grpSp>
          <p:grpSp>
            <p:nvGrpSpPr>
              <p:cNvPr id="13" name="组合 101"/>
              <p:cNvGrpSpPr/>
              <p:nvPr/>
            </p:nvGrpSpPr>
            <p:grpSpPr>
              <a:xfrm>
                <a:off x="1174850" y="3964659"/>
                <a:ext cx="1239151" cy="123915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4" name="同心圆 10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12700" cap="flat" cmpd="sng" algn="ctr">
                  <a:solidFill>
                    <a:srgbClr val="8BC1F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Times New Roman" pitchFamily="18" charset="0"/>
                    <a:buNone/>
                    <a:defRPr/>
                  </a:pPr>
                  <a:endParaRPr lang="zh-CN" altLang="en-US" sz="2400" dirty="0">
                    <a:solidFill>
                      <a:srgbClr val="007A37"/>
                    </a:solidFill>
                  </a:endParaRPr>
                </a:p>
              </p:txBody>
            </p:sp>
            <p:sp>
              <p:nvSpPr>
                <p:cNvPr id="15" name="椭圆 103"/>
                <p:cNvSpPr/>
                <p:nvPr/>
              </p:nvSpPr>
              <p:spPr>
                <a:xfrm>
                  <a:off x="393966" y="766742"/>
                  <a:ext cx="3774377" cy="3774377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12700" cap="flat" cmpd="sng" algn="ctr">
                  <a:solidFill>
                    <a:srgbClr val="8BC1F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Font typeface="Times New Roman" pitchFamily="18" charset="0"/>
                    <a:buNone/>
                    <a:defRPr/>
                  </a:pPr>
                  <a:endParaRPr lang="zh-CN" altLang="en-US" sz="2400" dirty="0">
                    <a:solidFill>
                      <a:srgbClr val="007A37"/>
                    </a:solidFill>
                  </a:endParaRP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331640" y="188645"/>
            <a:ext cx="702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ПЕРЕРАБАТЫВАЮЩАЯ ПРОМЫШЛЕННОСТЬ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795" y="2780985"/>
            <a:ext cx="2271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Отгружено товаров собственного производства, выполнено работ и </a:t>
            </a:r>
            <a:r>
              <a:rPr lang="ru-RU" sz="1400" b="1" i="1" dirty="0" smtClean="0">
                <a:solidFill>
                  <a:srgbClr val="002060"/>
                </a:solidFill>
              </a:rPr>
              <a:t>услуг в 2022 году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 826,7 млн. рублей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95296"/>
              </p:ext>
            </p:extLst>
          </p:nvPr>
        </p:nvGraphicFramePr>
        <p:xfrm>
          <a:off x="5004048" y="1457594"/>
          <a:ext cx="4032448" cy="427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64088" y="1053772"/>
            <a:ext cx="3600400" cy="109419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4491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i="1" dirty="0">
                <a:solidFill>
                  <a:srgbClr val="002060"/>
                </a:solidFill>
                <a:cs typeface="Calibri" panose="020F0502020204030204" pitchFamily="34" charset="0"/>
              </a:rPr>
              <a:t>Оборот организаций по видам экономической деятельности по организациям, не относящимся к субъектам малого предпринимательства </a:t>
            </a:r>
          </a:p>
          <a:p>
            <a:pPr algn="ctr" defTabSz="44913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 i="1" dirty="0">
                <a:solidFill>
                  <a:srgbClr val="002060"/>
                </a:solidFill>
                <a:cs typeface="Calibri" panose="020F0502020204030204" pitchFamily="34" charset="0"/>
              </a:rPr>
              <a:t>(включая средние предприятия)</a:t>
            </a:r>
          </a:p>
        </p:txBody>
      </p:sp>
    </p:spTree>
    <p:extLst>
      <p:ext uri="{BB962C8B-B14F-4D97-AF65-F5344CB8AC3E}">
        <p14:creationId xmlns:p14="http://schemas.microsoft.com/office/powerpoint/2010/main" val="2335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070" y="188640"/>
            <a:ext cx="4988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АГРОПРОМЫШЛЕННЫЙ КОМПЛЕКС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36108"/>
              </p:ext>
            </p:extLst>
          </p:nvPr>
        </p:nvGraphicFramePr>
        <p:xfrm>
          <a:off x="467544" y="1196752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368052"/>
              </p:ext>
            </p:extLst>
          </p:nvPr>
        </p:nvGraphicFramePr>
        <p:xfrm>
          <a:off x="4729244" y="1196752"/>
          <a:ext cx="41632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434111"/>
              </p:ext>
            </p:extLst>
          </p:nvPr>
        </p:nvGraphicFramePr>
        <p:xfrm>
          <a:off x="421158" y="3933057"/>
          <a:ext cx="407883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54721"/>
              </p:ext>
            </p:extLst>
          </p:nvPr>
        </p:nvGraphicFramePr>
        <p:xfrm>
          <a:off x="4860032" y="3933113"/>
          <a:ext cx="4032448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35896" y="3717097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prstClr val="black"/>
                </a:solidFill>
              </a:rPr>
              <a:t>затраты на 1 га, тыс. рублей</a:t>
            </a:r>
          </a:p>
          <a:p>
            <a:r>
              <a:rPr lang="ru-RU" sz="1050" dirty="0">
                <a:solidFill>
                  <a:prstClr val="black"/>
                </a:solidFill>
              </a:rPr>
              <a:t>рентабельность продукции,%</a:t>
            </a:r>
          </a:p>
          <a:p>
            <a:r>
              <a:rPr lang="ru-RU" sz="1050" dirty="0">
                <a:solidFill>
                  <a:prstClr val="black"/>
                </a:solidFill>
              </a:rPr>
              <a:t>производственная себестоимость </a:t>
            </a:r>
            <a:r>
              <a:rPr lang="ru-RU" sz="1050" dirty="0" err="1" smtClean="0">
                <a:solidFill>
                  <a:prstClr val="black"/>
                </a:solidFill>
              </a:rPr>
              <a:t>тыс.руб</a:t>
            </a:r>
            <a:r>
              <a:rPr lang="ru-RU" sz="1050" dirty="0" smtClean="0">
                <a:solidFill>
                  <a:prstClr val="black"/>
                </a:solidFill>
              </a:rPr>
              <a:t>./</a:t>
            </a:r>
            <a:r>
              <a:rPr lang="ru-RU" sz="105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527884" y="3767579"/>
            <a:ext cx="108012" cy="1082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527884" y="3951439"/>
            <a:ext cx="108012" cy="108266"/>
          </a:xfrm>
          <a:prstGeom prst="rect">
            <a:avLst/>
          </a:prstGeom>
          <a:solidFill>
            <a:srgbClr val="E4CF78"/>
          </a:solidFill>
          <a:ln>
            <a:solidFill>
              <a:srgbClr val="E4CF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509882" y="4149080"/>
            <a:ext cx="144016" cy="720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53268"/>
              </p:ext>
            </p:extLst>
          </p:nvPr>
        </p:nvGraphicFramePr>
        <p:xfrm>
          <a:off x="179512" y="1556792"/>
          <a:ext cx="4032448" cy="468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47864" y="116632"/>
            <a:ext cx="4243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 ЖИВОТНОВОДСТВА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250115"/>
              </p:ext>
            </p:extLst>
          </p:nvPr>
        </p:nvGraphicFramePr>
        <p:xfrm>
          <a:off x="4211960" y="1412776"/>
          <a:ext cx="42124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1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00077"/>
              </p:ext>
            </p:extLst>
          </p:nvPr>
        </p:nvGraphicFramePr>
        <p:xfrm>
          <a:off x="827584" y="764704"/>
          <a:ext cx="7776864" cy="5257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00513"/>
                <a:gridCol w="2559927"/>
                <a:gridCol w="1728192"/>
                <a:gridCol w="1152128"/>
                <a:gridCol w="936104"/>
              </a:tblGrid>
              <a:tr h="55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инвестиционного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Суть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Инвестор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Стоимость инвестиционного проекта (млн.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Населенный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пункт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</a:tr>
              <a:tr h="1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Выращивание картофеля с дальнейшим производством картофеля фри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выращивание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картофеля на участке 5 га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 открытом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грунте, а также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производственных помещений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приобретении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оборудования для производства картофеля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фри.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ООО "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Экопрод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", директор Сукачева Л.Ю., 8-961-45850-25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Курсавка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9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Переработка молока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переработка молока произведенного на животноводческих фермах членов сельскохозяйственного перерабатывающего кооператива в конечный продукт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Сельскохозяйственный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потребительский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перерабатывающий кооператив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ГАЛАС», руководитель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Янакова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В.В., 8-928-812-38-95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Водораздел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2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Строительство придорожного комплекса со станцией быстрой заправки электромобилей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solidFill>
                      <a:srgbClr val="E4CF7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 современного комплекса придорожного сервиса, включающего в себя станцию заправки электромобилей, стоянку, комнаты отдыха для водителей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ООО"ОЙЛ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ЮГ", Великорецкий А.Ю.,  8-909-750-86-54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с. Куршава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28" marR="33928" marT="0" marB="0">
                    <a:gradFill flip="none" rotWithShape="1">
                      <a:gsLst>
                        <a:gs pos="0">
                          <a:srgbClr val="E4CF78">
                            <a:tint val="66000"/>
                            <a:satMod val="160000"/>
                          </a:srgbClr>
                        </a:gs>
                        <a:gs pos="50000">
                          <a:srgbClr val="E4CF78">
                            <a:tint val="44500"/>
                            <a:satMod val="160000"/>
                          </a:srgbClr>
                        </a:gs>
                        <a:gs pos="100000">
                          <a:srgbClr val="E4CF78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88640"/>
            <a:ext cx="31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ИНВЕСТИЦИОННЫЕ ПРОЕКТЫ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996952"/>
            <a:ext cx="980728" cy="98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16632"/>
            <a:ext cx="2198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ИНФРАСТРУКТУРА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9280" y="2403510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Общая протяженность автомобильных дорог </a:t>
            </a:r>
            <a:r>
              <a:rPr lang="ru-RU" sz="1600" dirty="0" smtClean="0">
                <a:solidFill>
                  <a:srgbClr val="002060"/>
                </a:solidFill>
              </a:rPr>
              <a:t>577,2 км: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- 51,9 </a:t>
            </a:r>
            <a:r>
              <a:rPr lang="ru-RU" sz="1600" dirty="0">
                <a:solidFill>
                  <a:srgbClr val="002060"/>
                </a:solidFill>
              </a:rPr>
              <a:t>км </a:t>
            </a:r>
            <a:r>
              <a:rPr lang="ru-RU" sz="1600" dirty="0" smtClean="0">
                <a:solidFill>
                  <a:srgbClr val="002060"/>
                </a:solidFill>
              </a:rPr>
              <a:t>автомобильная </a:t>
            </a:r>
            <a:r>
              <a:rPr lang="ru-RU" sz="1600" dirty="0">
                <a:solidFill>
                  <a:srgbClr val="002060"/>
                </a:solidFill>
              </a:rPr>
              <a:t>дорога общего пользования федерального значения Р-217 «Кавказ»;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- 140,1 </a:t>
            </a:r>
            <a:r>
              <a:rPr lang="ru-RU" sz="1600" dirty="0">
                <a:solidFill>
                  <a:srgbClr val="002060"/>
                </a:solidFill>
              </a:rPr>
              <a:t>км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автомобильные дороги общего пользования регионального </a:t>
            </a:r>
            <a:r>
              <a:rPr lang="ru-RU" sz="1600" dirty="0" smtClean="0">
                <a:solidFill>
                  <a:srgbClr val="002060"/>
                </a:solidFill>
              </a:rPr>
              <a:t>значения;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- 385,2 </a:t>
            </a:r>
            <a:r>
              <a:rPr lang="ru-RU" sz="1600" dirty="0">
                <a:solidFill>
                  <a:srgbClr val="002060"/>
                </a:solidFill>
              </a:rPr>
              <a:t>км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автомобильные дороги местного значения 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157192"/>
            <a:ext cx="4796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Наличие автобусных маршрутов: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9 муниципальных маршрутов;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21  </a:t>
            </a:r>
            <a:r>
              <a:rPr lang="ru-RU" sz="1600" dirty="0" smtClean="0">
                <a:solidFill>
                  <a:srgbClr val="002060"/>
                </a:solidFill>
              </a:rPr>
              <a:t>межмуниципальных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региональных маршрутов.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194432"/>
            <a:ext cx="37113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Сообщение </a:t>
            </a:r>
            <a:r>
              <a:rPr lang="ru-RU" sz="1400" dirty="0">
                <a:solidFill>
                  <a:srgbClr val="002060"/>
                </a:solidFill>
              </a:rPr>
              <a:t>железнодорожным </a:t>
            </a:r>
            <a:r>
              <a:rPr lang="ru-RU" sz="1400" dirty="0" smtClean="0">
                <a:solidFill>
                  <a:srgbClr val="002060"/>
                </a:solidFill>
              </a:rPr>
              <a:t>транспортом, станции </a:t>
            </a:r>
            <a:r>
              <a:rPr lang="ru-RU" sz="1400" dirty="0">
                <a:solidFill>
                  <a:srgbClr val="002060"/>
                </a:solidFill>
              </a:rPr>
              <a:t>располагаются в следующих населенных пунктах: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</a:t>
            </a:r>
            <a:r>
              <a:rPr lang="ru-RU" sz="1400" dirty="0">
                <a:solidFill>
                  <a:srgbClr val="002060"/>
                </a:solidFill>
              </a:rPr>
              <a:t>. Курсавка, с. Водораздел, с. Солуно-Дмитриевское, с. Куршава, с. Суркуль.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5144391"/>
            <a:ext cx="977870" cy="977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84" y="1275151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6" t="44380" r="28491" b="31299"/>
          <a:stretch/>
        </p:blipFill>
        <p:spPr>
          <a:xfrm>
            <a:off x="4926879" y="1693253"/>
            <a:ext cx="4105810" cy="299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454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ПРИОРИТЕТНЫЕ ИНВЕСТИЦИОННЫЕ НИШИ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475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90% земельных ресурсов составляют сельскохозяйственные угодья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Основными </a:t>
            </a:r>
            <a:r>
              <a:rPr lang="ru-RU" dirty="0">
                <a:solidFill>
                  <a:srgbClr val="002060"/>
                </a:solidFill>
              </a:rPr>
              <a:t>отраслями сельского хозяйства являются земледелие и </a:t>
            </a:r>
            <a:r>
              <a:rPr lang="ru-RU" dirty="0" smtClean="0">
                <a:solidFill>
                  <a:srgbClr val="002060"/>
                </a:solidFill>
              </a:rPr>
              <a:t>животноводство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475" y="4437112"/>
            <a:ext cx="484908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инеральные ресурсы: </a:t>
            </a:r>
          </a:p>
          <a:p>
            <a:r>
              <a:rPr lang="ru-RU" dirty="0">
                <a:solidFill>
                  <a:srgbClr val="002060"/>
                </a:solidFill>
              </a:rPr>
              <a:t>месторождение </a:t>
            </a:r>
            <a:r>
              <a:rPr lang="ru-RU" dirty="0" smtClean="0">
                <a:solidFill>
                  <a:srgbClr val="002060"/>
                </a:solidFill>
              </a:rPr>
              <a:t>солей;</a:t>
            </a:r>
          </a:p>
          <a:p>
            <a:r>
              <a:rPr lang="ru-RU" dirty="0">
                <a:solidFill>
                  <a:srgbClr val="002060"/>
                </a:solidFill>
              </a:rPr>
              <a:t>месторождение суглинков 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месторождение песков </a:t>
            </a:r>
            <a:r>
              <a:rPr lang="ru-RU" dirty="0" smtClean="0">
                <a:solidFill>
                  <a:srgbClr val="002060"/>
                </a:solidFill>
              </a:rPr>
              <a:t> и песчаников;</a:t>
            </a:r>
          </a:p>
          <a:p>
            <a:r>
              <a:rPr lang="ru-RU" dirty="0">
                <a:solidFill>
                  <a:srgbClr val="002060"/>
                </a:solidFill>
              </a:rPr>
              <a:t>минеральные воды Нагутского месторождения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559" y="1268760"/>
            <a:ext cx="372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Что нужно менять в первую очередь?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856</Words>
  <Application>Microsoft Office PowerPoint</Application>
  <PresentationFormat>Экран (4:3)</PresentationFormat>
  <Paragraphs>224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Патяка</dc:creator>
  <cp:lastModifiedBy>гулина</cp:lastModifiedBy>
  <cp:revision>45</cp:revision>
  <cp:lastPrinted>2023-11-23T05:53:59Z</cp:lastPrinted>
  <dcterms:created xsi:type="dcterms:W3CDTF">2023-11-14T13:52:36Z</dcterms:created>
  <dcterms:modified xsi:type="dcterms:W3CDTF">2024-03-11T12:28:32Z</dcterms:modified>
</cp:coreProperties>
</file>