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42" r:id="rId3"/>
    <p:sldId id="340" r:id="rId4"/>
    <p:sldId id="327" r:id="rId5"/>
    <p:sldId id="328" r:id="rId6"/>
    <p:sldId id="334" r:id="rId7"/>
    <p:sldId id="341" r:id="rId8"/>
    <p:sldId id="335" r:id="rId9"/>
    <p:sldId id="344" r:id="rId10"/>
    <p:sldId id="343" r:id="rId11"/>
    <p:sldId id="33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D491DE-EF34-4687-8B4B-9A85EFFF4685}">
          <p14:sldIdLst>
            <p14:sldId id="256"/>
            <p14:sldId id="342"/>
            <p14:sldId id="340"/>
            <p14:sldId id="327"/>
            <p14:sldId id="328"/>
            <p14:sldId id="334"/>
            <p14:sldId id="341"/>
            <p14:sldId id="335"/>
            <p14:sldId id="344"/>
            <p14:sldId id="343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61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BAB"/>
    <a:srgbClr val="6D82FF"/>
    <a:srgbClr val="8FAADC"/>
    <a:srgbClr val="44546A"/>
    <a:srgbClr val="E7E6E6"/>
    <a:srgbClr val="4472C4"/>
    <a:srgbClr val="23C0E5"/>
    <a:srgbClr val="7FDBF0"/>
    <a:srgbClr val="02375E"/>
    <a:srgbClr val="E76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6" y="540"/>
      </p:cViewPr>
      <p:guideLst>
        <p:guide orient="horz" pos="2205"/>
        <p:guide pos="6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BA9AB-D1F8-4F31-8F7B-F67E6F4983FE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7E13B-FDE0-49B6-B632-53C72C4F9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5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45C61-FB54-4D9B-AE15-0710D8CEA7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9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1E6B4-8EF6-4A40-94D8-88B02689B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2E7B9C-C116-4445-BB6D-61CA16D91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3A717-8D0B-4C7D-8701-C2C908BF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10C9-641F-45FB-ADE4-60F310E4F8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0865E1-096B-4D6D-AC51-0F902845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58499F-5140-415A-9DAE-4CA3AD3B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6801-6C8D-472E-AE31-ABE9F2DF6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2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D522A-1B94-423E-90BA-4D266295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7EF10F-7946-4429-A102-6736E3B63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76925-6BA5-4B4E-AB65-A02B558D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10C9-641F-45FB-ADE4-60F310E4F8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5A682-C2F4-4B12-8B61-EB14A9A2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860365-7982-40A0-9D7D-61775E87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6801-6C8D-472E-AE31-ABE9F2DF6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0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A126B9-F94C-4FE1-8E6B-ADB072C4E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76F39E-018D-4F3A-BEA9-BB7480CC8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41315-FD96-4282-87AC-4CF0DCBE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10C9-641F-45FB-ADE4-60F310E4F8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96AB3-F1AB-4EC5-BAD0-A2AB69EC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BEAE7-496F-4E3D-8C41-4377ED5D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6801-6C8D-472E-AE31-ABE9F2DF6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1EA8-564D-46DA-8D60-0DFC44CF8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C821AB-7E2A-4E38-88C8-9E29FAE9A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FE99C-AB12-46CC-B4E5-0ACCEA6C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10C9-641F-45FB-ADE4-60F310E4F8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F7EB7-29AF-4911-80A2-B3CF785F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06535-F4B9-4CA2-B13B-C188E913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6801-6C8D-472E-AE31-ABE9F2DF6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6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C0FF3-8FB9-4C07-973A-27B43E8E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5747F3-EEC6-4EAA-8875-A3C94DE2F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2E873-DB85-4344-A1FE-30F18602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10C9-641F-45FB-ADE4-60F310E4F8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81270-CB86-4446-A9D1-F9A6717C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2C1D1F-B8AD-4B65-996D-CDBCF218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6801-6C8D-472E-AE31-ABE9F2DF6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755A4-9E87-4162-AE43-9CAC889A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B8ACD5-F4A5-4AD9-B972-C2729BBEC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D1A639-597E-40BB-B076-AA0004472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4434F-4535-4432-946E-306C5182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10C9-641F-45FB-ADE4-60F310E4F8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BE45F3-FD3C-4962-A1A7-7E0ED5CD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9C2F7-A89D-4C03-8ED0-F6EF33C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6801-6C8D-472E-AE31-ABE9F2DF6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B69EE-31CB-47CE-B65C-2DE915A2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39A1F-2B7B-45C0-B05B-69CD445AB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95D454-49F5-48DA-9F4D-E9B87B509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A16AE5-9402-4A88-8E7C-3299E8680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3CB92-D435-4500-8036-59EEE9A29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B98961-AB15-4B4D-B4B6-43813F51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10C9-641F-45FB-ADE4-60F310E4F8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7C36C3-9D3A-4755-B6AB-CA273675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774321-4B81-43C7-B32E-39986924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6801-6C8D-472E-AE31-ABE9F2DF6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8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117A2-AC1F-46DD-8F72-0841BD4C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2767D8-6B4E-44E7-8648-B6B11187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10C9-641F-45FB-ADE4-60F310E4F8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73C4AA-FEB0-4665-858A-5C4BE1F8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FFE97D-EB92-4AAD-B978-B3250FED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6801-6C8D-472E-AE31-ABE9F2DF6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6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964CF0-D14F-43CE-8C9F-46DFE90E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10C9-641F-45FB-ADE4-60F310E4F8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925088-B9AD-42D5-884B-ECEFCE57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19E460-51BE-40AD-830C-90E8672E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6801-6C8D-472E-AE31-ABE9F2DF6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8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2A569-2461-49C0-846C-0C552F8B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E179B-38C5-4E3F-856F-29D5F8DD6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A5D98C-7398-48AC-BD7B-AF80B398C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B879E4-B2FB-4881-A964-4FAC856F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10C9-641F-45FB-ADE4-60F310E4F8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AB309F-21C4-403D-9BDE-5F2B7934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5D9089-2C45-4E9F-B7FB-DC49751F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6801-6C8D-472E-AE31-ABE9F2DF6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75D51-F354-4BFA-87C3-1CC192C1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F0390E-434C-4713-9220-3FACF9022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CEC764-CDB7-4531-9515-322FA52DC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96A88F-2CD5-43E7-90D0-56FF7D06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10C9-641F-45FB-ADE4-60F310E4F8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9387B-8738-45B5-9991-5679CBA6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A5A8EA-19A3-445E-A0CE-549A5B0B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6801-6C8D-472E-AE31-ABE9F2DF6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5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8EA5A-BAEB-431C-ADEC-8ED4D040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819C95-6B7F-4088-8526-9AB158098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8A475-B215-4472-8A27-9864629B9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10C9-641F-45FB-ADE4-60F310E4F8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B5C209-EE18-4904-A8A1-9A92828E3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B6C38-DF71-417E-B59D-9E7DF1AB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B6801-6C8D-472E-AE31-ABE9F2DF6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3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E1FE575-5B43-43DE-A2ED-0E7E96D8DFBE}"/>
              </a:ext>
            </a:extLst>
          </p:cNvPr>
          <p:cNvGrpSpPr/>
          <p:nvPr/>
        </p:nvGrpSpPr>
        <p:grpSpPr>
          <a:xfrm>
            <a:off x="0" y="648709"/>
            <a:ext cx="9136421" cy="5560582"/>
            <a:chOff x="0" y="648709"/>
            <a:chExt cx="9136421" cy="556058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375D203-E8C2-4F2D-A45E-25523E269197}"/>
                </a:ext>
              </a:extLst>
            </p:cNvPr>
            <p:cNvSpPr/>
            <p:nvPr/>
          </p:nvSpPr>
          <p:spPr>
            <a:xfrm>
              <a:off x="0" y="648709"/>
              <a:ext cx="9136421" cy="5560582"/>
            </a:xfrm>
            <a:prstGeom prst="rect">
              <a:avLst/>
            </a:prstGeom>
            <a:gradFill flip="none" rotWithShape="1">
              <a:gsLst>
                <a:gs pos="0">
                  <a:srgbClr val="527388"/>
                </a:gs>
                <a:gs pos="100000">
                  <a:srgbClr val="456173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schemeClr val="bg1">
                  <a:lumMod val="50000"/>
                  <a:alpha val="3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4000" dirty="0">
                  <a:solidFill>
                    <a:srgbClr val="7FDBF0"/>
                  </a:solidFill>
                  <a:latin typeface="Circe Extra Bold" panose="020B0802020203020203" pitchFamily="34" charset="-52"/>
                </a:rPr>
                <a:t>Цифровые сервисы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4000" dirty="0">
                  <a:solidFill>
                    <a:srgbClr val="7FDBF0"/>
                  </a:solidFill>
                  <a:latin typeface="Circe Extra Bold" panose="020B0802020203020203" pitchFamily="34" charset="-52"/>
                </a:rPr>
                <a:t>платформы «Мой экспорт»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9D23ED2-3AFE-4375-B250-CA4026FCE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585" y="1021473"/>
              <a:ext cx="1566786" cy="906083"/>
            </a:xfrm>
            <a:prstGeom prst="rect">
              <a:avLst/>
            </a:prstGeom>
          </p:spPr>
        </p:pic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C83079B-31D9-498E-9B2E-8DE2AD168275}"/>
                </a:ext>
              </a:extLst>
            </p:cNvPr>
            <p:cNvSpPr/>
            <p:nvPr/>
          </p:nvSpPr>
          <p:spPr>
            <a:xfrm>
              <a:off x="987553" y="5003597"/>
              <a:ext cx="2318918" cy="292608"/>
            </a:xfrm>
            <a:prstGeom prst="roundRect">
              <a:avLst/>
            </a:prstGeom>
            <a:solidFill>
              <a:srgbClr val="7FD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r>
                <a:rPr lang="en-US" sz="1400" dirty="0">
                  <a:solidFill>
                    <a:srgbClr val="4A687C"/>
                  </a:solidFill>
                  <a:latin typeface="Circe Extra Bold" panose="020B0802020203020203" pitchFamily="34" charset="-52"/>
                </a:rPr>
                <a:t>myexport.exportcenter.ru</a:t>
              </a:r>
              <a:endParaRPr lang="ru-RU" sz="1400" dirty="0">
                <a:solidFill>
                  <a:srgbClr val="4A687C"/>
                </a:solidFill>
                <a:latin typeface="Circe Extra Bold" panose="020B0802020203020203" pitchFamily="34" charset="-52"/>
              </a:endParaRPr>
            </a:p>
          </p:txBody>
        </p:sp>
        <p:sp>
          <p:nvSpPr>
            <p:cNvPr id="10" name="Стрелка: вправо 9">
              <a:extLst>
                <a:ext uri="{FF2B5EF4-FFF2-40B4-BE49-F238E27FC236}">
                  <a16:creationId xmlns:a16="http://schemas.microsoft.com/office/drawing/2014/main" id="{7862D6D5-1B8E-42C8-8C45-6769D23F8631}"/>
                </a:ext>
              </a:extLst>
            </p:cNvPr>
            <p:cNvSpPr/>
            <p:nvPr/>
          </p:nvSpPr>
          <p:spPr>
            <a:xfrm>
              <a:off x="358445" y="5003597"/>
              <a:ext cx="424281" cy="292608"/>
            </a:xfrm>
            <a:prstGeom prst="rightArrow">
              <a:avLst/>
            </a:prstGeom>
            <a:solidFill>
              <a:srgbClr val="7FD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491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95CDD9-2E55-4128-8EE2-88B11EADCCE3}"/>
              </a:ext>
            </a:extLst>
          </p:cNvPr>
          <p:cNvSpPr/>
          <p:nvPr/>
        </p:nvSpPr>
        <p:spPr>
          <a:xfrm>
            <a:off x="346864" y="196627"/>
            <a:ext cx="6490006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2375E"/>
                </a:solidFill>
                <a:latin typeface="Circe Extra Bold" panose="020B0802020203020203" pitchFamily="34" charset="-52"/>
              </a:rPr>
              <a:t>Бизнес-миссии и Выставки от ЦПЭ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55548C-FB0B-406C-AD29-5425113E42CB}"/>
              </a:ext>
            </a:extLst>
          </p:cNvPr>
          <p:cNvSpPr/>
          <p:nvPr/>
        </p:nvSpPr>
        <p:spPr>
          <a:xfrm>
            <a:off x="2192960" y="4210978"/>
            <a:ext cx="5337900" cy="1304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31579B"/>
                </a:solidFill>
                <a:latin typeface="Circe" panose="020B0502020203020203" pitchFamily="34" charset="-52"/>
              </a:rPr>
              <a:t>получает доступ к индивидуальному списку мероприятий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31579B"/>
                </a:solidFill>
                <a:latin typeface="Circe" panose="020B0502020203020203" pitchFamily="34" charset="-52"/>
              </a:rPr>
              <a:t>подает заявку на участие в мероприятии онлайн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7F4E56B-7D12-4C18-A088-7D87F29654AE}"/>
              </a:ext>
            </a:extLst>
          </p:cNvPr>
          <p:cNvGrpSpPr/>
          <p:nvPr/>
        </p:nvGrpSpPr>
        <p:grpSpPr>
          <a:xfrm>
            <a:off x="7530860" y="578187"/>
            <a:ext cx="3589313" cy="2627172"/>
            <a:chOff x="8040494" y="1006758"/>
            <a:chExt cx="3804643" cy="278477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6C0F0B2-F46A-4D50-BF7B-7EF390B1C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0494" y="1006758"/>
              <a:ext cx="3804643" cy="2784779"/>
            </a:xfrm>
            <a:prstGeom prst="rect">
              <a:avLst/>
            </a:prstGeom>
            <a:effectLst>
              <a:outerShdw blurRad="50800" dist="38100" dir="5400000" algn="t" rotWithShape="0">
                <a:srgbClr val="3D4D78"/>
              </a:outerShdw>
            </a:effectLst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28942E9-BAE5-4CC6-B9F2-482F4CB67A25}"/>
                </a:ext>
              </a:extLst>
            </p:cNvPr>
            <p:cNvSpPr/>
            <p:nvPr/>
          </p:nvSpPr>
          <p:spPr>
            <a:xfrm>
              <a:off x="8057181" y="3318152"/>
              <a:ext cx="1236994" cy="450025"/>
            </a:xfrm>
            <a:prstGeom prst="rect">
              <a:avLst/>
            </a:prstGeom>
            <a:noFill/>
            <a:ln w="6350">
              <a:solidFill>
                <a:srgbClr val="6D8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7D3D13-E083-46C6-9CF8-B54A5946D881}"/>
              </a:ext>
            </a:extLst>
          </p:cNvPr>
          <p:cNvSpPr/>
          <p:nvPr/>
        </p:nvSpPr>
        <p:spPr>
          <a:xfrm>
            <a:off x="1301965" y="1583945"/>
            <a:ext cx="5534904" cy="8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1579B"/>
                </a:solidFill>
                <a:latin typeface="Circe" panose="020B0502020203020203" pitchFamily="34" charset="-52"/>
              </a:rPr>
              <a:t>заполняет календарь мероприятий</a:t>
            </a:r>
            <a:endParaRPr lang="ru-RU" dirty="0">
              <a:solidFill>
                <a:srgbClr val="31579B"/>
              </a:solidFill>
              <a:latin typeface="Circe" panose="020B0502020203020203" pitchFamily="34" charset="-52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5FB87ED-4099-46A1-8C09-AC675E3A705D}"/>
              </a:ext>
            </a:extLst>
          </p:cNvPr>
          <p:cNvGrpSpPr/>
          <p:nvPr/>
        </p:nvGrpSpPr>
        <p:grpSpPr>
          <a:xfrm>
            <a:off x="7753355" y="3677791"/>
            <a:ext cx="3702936" cy="2930382"/>
            <a:chOff x="7171843" y="3876594"/>
            <a:chExt cx="3518948" cy="27847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F32A96E-8AFF-45DB-ABC3-B6C72DC4D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1843" y="3876594"/>
              <a:ext cx="3518948" cy="2784779"/>
            </a:xfrm>
            <a:prstGeom prst="rect">
              <a:avLst/>
            </a:prstGeom>
            <a:effectLst>
              <a:outerShdw blurRad="50800" dist="38100" dir="5400000" algn="t" rotWithShape="0">
                <a:srgbClr val="627193"/>
              </a:outerShdw>
            </a:effectLst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464516B5-5F61-486C-A8CD-87938474F703}"/>
                </a:ext>
              </a:extLst>
            </p:cNvPr>
            <p:cNvSpPr/>
            <p:nvPr/>
          </p:nvSpPr>
          <p:spPr>
            <a:xfrm>
              <a:off x="10198703" y="4259149"/>
              <a:ext cx="461185" cy="198552"/>
            </a:xfrm>
            <a:prstGeom prst="rect">
              <a:avLst/>
            </a:prstGeom>
            <a:noFill/>
            <a:ln w="6350">
              <a:solidFill>
                <a:srgbClr val="3D4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7FB008D5-41B6-44BA-B972-7135CF536CEB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 flipH="1" flipV="1">
            <a:off x="7546603" y="2971043"/>
            <a:ext cx="206752" cy="833205"/>
          </a:xfrm>
          <a:prstGeom prst="bentConnector4">
            <a:avLst>
              <a:gd name="adj1" fmla="val -110567"/>
              <a:gd name="adj2" fmla="val 100011"/>
            </a:avLst>
          </a:prstGeom>
          <a:ln>
            <a:solidFill>
              <a:srgbClr val="6D8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1DCF55E8-52BA-4A03-92BF-EF89E12ABC05}"/>
              </a:ext>
            </a:extLst>
          </p:cNvPr>
          <p:cNvSpPr/>
          <p:nvPr/>
        </p:nvSpPr>
        <p:spPr>
          <a:xfrm>
            <a:off x="346862" y="1554472"/>
            <a:ext cx="936000" cy="936000"/>
          </a:xfrm>
          <a:prstGeom prst="ellipse">
            <a:avLst/>
          </a:prstGeom>
          <a:solidFill>
            <a:srgbClr val="6D82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dirty="0">
                <a:latin typeface="Circe Extra Bold" panose="020B0802020203020203" pitchFamily="34" charset="-52"/>
              </a:rPr>
              <a:t>ЦПЭ</a:t>
            </a:r>
            <a:endParaRPr lang="ru-RU" dirty="0">
              <a:latin typeface="Circe Extra Bold" panose="020B0802020203020203" pitchFamily="34" charset="-52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DBA5BA7-C8C9-446C-B2D7-CDAB7F7F4B28}"/>
              </a:ext>
            </a:extLst>
          </p:cNvPr>
          <p:cNvSpPr/>
          <p:nvPr/>
        </p:nvSpPr>
        <p:spPr>
          <a:xfrm>
            <a:off x="346862" y="3963222"/>
            <a:ext cx="1800000" cy="1800000"/>
          </a:xfrm>
          <a:prstGeom prst="ellipse">
            <a:avLst/>
          </a:prstGeom>
          <a:solidFill>
            <a:srgbClr val="6D82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ru-RU" sz="2000" dirty="0">
                <a:latin typeface="Circe Extra Bold" panose="020B0802020203020203" pitchFamily="34" charset="-52"/>
              </a:rPr>
              <a:t>Экспортер</a:t>
            </a:r>
            <a:endParaRPr lang="ru-RU" dirty="0">
              <a:latin typeface="Circe Extra Bold" panose="020B08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885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6BBC1A-351A-493F-BCCB-178152DC8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89" y="2619896"/>
            <a:ext cx="1678459" cy="1584000"/>
          </a:xfrm>
          <a:prstGeom prst="rect">
            <a:avLst/>
          </a:prstGeom>
          <a:effectLst>
            <a:outerShdw blurRad="50800" dist="38100" dir="5400000" algn="t" rotWithShape="0">
              <a:srgbClr val="418D4C">
                <a:alpha val="4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DFE976D-EFA2-40E0-B143-5D3F4C7AB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6" y="2619896"/>
            <a:ext cx="1602000" cy="1602000"/>
          </a:xfrm>
          <a:prstGeom prst="rect">
            <a:avLst/>
          </a:prstGeom>
          <a:effectLst>
            <a:outerShdw blurRad="50800" dist="38100" dir="5400000" algn="t" rotWithShape="0">
              <a:srgbClr val="3B815D">
                <a:alpha val="49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3CF64D-8D27-4DFE-B5DA-0A1729573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78" y="2547213"/>
            <a:ext cx="1763573" cy="1763573"/>
          </a:xfrm>
          <a:prstGeom prst="rect">
            <a:avLst/>
          </a:prstGeom>
          <a:effectLst>
            <a:outerShdw blurRad="50800" dist="38100" dir="5400000" algn="t" rotWithShape="0">
              <a:srgbClr val="29A4E3">
                <a:alpha val="49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0C8E54-847B-46EC-A605-A261CD21A711}"/>
              </a:ext>
            </a:extLst>
          </p:cNvPr>
          <p:cNvSpPr/>
          <p:nvPr/>
        </p:nvSpPr>
        <p:spPr>
          <a:xfrm>
            <a:off x="7512710" y="1107949"/>
            <a:ext cx="4337909" cy="80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9A4E3"/>
                </a:solidFill>
                <a:latin typeface="Circe Extra Bold" panose="020B0802020203020203" pitchFamily="34" charset="-52"/>
              </a:rPr>
              <a:t>Узнавайте о новостях в сфере экспорта в </a:t>
            </a:r>
            <a:r>
              <a:rPr lang="en-US" dirty="0">
                <a:solidFill>
                  <a:srgbClr val="29A4E3"/>
                </a:solidFill>
                <a:latin typeface="Circe Extra Bold" panose="020B0802020203020203" pitchFamily="34" charset="-52"/>
              </a:rPr>
              <a:t>Telegram-</a:t>
            </a:r>
            <a:r>
              <a:rPr lang="ru-RU" dirty="0">
                <a:solidFill>
                  <a:srgbClr val="29A4E3"/>
                </a:solidFill>
                <a:latin typeface="Circe Extra Bold" panose="020B0802020203020203" pitchFamily="34" charset="-52"/>
              </a:rPr>
              <a:t>канале РЭЦ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FC1C4BC-99B6-4F78-8B68-C73AFE3BAE4F}"/>
              </a:ext>
            </a:extLst>
          </p:cNvPr>
          <p:cNvSpPr/>
          <p:nvPr/>
        </p:nvSpPr>
        <p:spPr>
          <a:xfrm>
            <a:off x="673003" y="1990377"/>
            <a:ext cx="2011686" cy="31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2375E"/>
                </a:solidFill>
                <a:latin typeface="Circe Extra Bold" panose="020B0802020203020203" pitchFamily="34" charset="-52"/>
              </a:rPr>
              <a:t>РЕГИСТРАЦИЯ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966BB12-1A04-44BE-B629-647AC9B38073}"/>
              </a:ext>
            </a:extLst>
          </p:cNvPr>
          <p:cNvSpPr/>
          <p:nvPr/>
        </p:nvSpPr>
        <p:spPr>
          <a:xfrm>
            <a:off x="4585875" y="1990377"/>
            <a:ext cx="2011686" cy="31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2375E"/>
                </a:solidFill>
                <a:latin typeface="Circe Extra Bold" panose="020B0802020203020203" pitchFamily="34" charset="-52"/>
              </a:rPr>
              <a:t>ПОДДЕРЖКА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C5EEB14-26DE-45D0-BF55-D9CB894DEBE5}"/>
              </a:ext>
            </a:extLst>
          </p:cNvPr>
          <p:cNvCxnSpPr/>
          <p:nvPr/>
        </p:nvCxnSpPr>
        <p:spPr>
          <a:xfrm>
            <a:off x="7192972" y="1107949"/>
            <a:ext cx="0" cy="57556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FF5B308-4CD5-4B15-BD9B-FC5B21AAF190}"/>
              </a:ext>
            </a:extLst>
          </p:cNvPr>
          <p:cNvSpPr/>
          <p:nvPr/>
        </p:nvSpPr>
        <p:spPr>
          <a:xfrm>
            <a:off x="346864" y="196627"/>
            <a:ext cx="6490006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2375E"/>
                </a:solidFill>
                <a:latin typeface="Circe Extra Bold" panose="020B0802020203020203" pitchFamily="34" charset="-52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39903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3E661D-16C0-4749-AA64-6BA57459593B}"/>
              </a:ext>
            </a:extLst>
          </p:cNvPr>
          <p:cNvSpPr/>
          <p:nvPr/>
        </p:nvSpPr>
        <p:spPr>
          <a:xfrm>
            <a:off x="346863" y="170749"/>
            <a:ext cx="8534490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2375E"/>
                </a:solidFill>
                <a:latin typeface="Circe Extra Bold" panose="020B0802020203020203" pitchFamily="34" charset="-52"/>
              </a:rPr>
              <a:t>Мой экспорт - единая экосистема в сфере ВЭД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72EA090-11AB-4433-A05F-8FAE6FEDCB98}"/>
              </a:ext>
            </a:extLst>
          </p:cNvPr>
          <p:cNvGrpSpPr/>
          <p:nvPr/>
        </p:nvGrpSpPr>
        <p:grpSpPr>
          <a:xfrm>
            <a:off x="9230317" y="4040759"/>
            <a:ext cx="2635404" cy="1039499"/>
            <a:chOff x="9222297" y="4021786"/>
            <a:chExt cx="2635404" cy="1039499"/>
          </a:xfrm>
          <a:solidFill>
            <a:schemeClr val="bg1"/>
          </a:solidFill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608BCC4A-F0A1-4AD0-8F71-E317CA20C7A2}"/>
                </a:ext>
              </a:extLst>
            </p:cNvPr>
            <p:cNvSpPr/>
            <p:nvPr/>
          </p:nvSpPr>
          <p:spPr>
            <a:xfrm>
              <a:off x="9222297" y="4021786"/>
              <a:ext cx="2635404" cy="10394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3A10E3DF-29F0-40A8-9301-AA32A4381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6631" y="4079872"/>
              <a:ext cx="2566737" cy="923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2375E"/>
                  </a:solidFill>
                  <a:latin typeface="Circe Bold" panose="020B0602020203020203" pitchFamily="34" charset="-52"/>
                </a:rPr>
                <a:t>Минимум документов для подачи заявки</a:t>
              </a:r>
            </a:p>
            <a:p>
              <a:pPr eaLnBrk="1" hangingPunct="1"/>
              <a:r>
                <a:rPr lang="ru-RU" altLang="ru-RU" sz="1300" b="1" dirty="0">
                  <a:solidFill>
                    <a:srgbClr val="6D82FF"/>
                  </a:solidFill>
                  <a:latin typeface="Circe Bold" panose="020B0602020203020203" pitchFamily="34" charset="-52"/>
                </a:rPr>
                <a:t>необходимые данные от ведомств поступают по СМЭВ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59AC4E2-FC12-4767-B19E-DFEE5DC52CA7}"/>
              </a:ext>
            </a:extLst>
          </p:cNvPr>
          <p:cNvGrpSpPr/>
          <p:nvPr/>
        </p:nvGrpSpPr>
        <p:grpSpPr>
          <a:xfrm>
            <a:off x="326949" y="1062017"/>
            <a:ext cx="2635404" cy="1392425"/>
            <a:chOff x="326949" y="1062017"/>
            <a:chExt cx="2635404" cy="1392425"/>
          </a:xfrm>
          <a:solidFill>
            <a:schemeClr val="bg1"/>
          </a:solidFill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ED3B34E-7BDD-464B-9EAB-76BA6AE41A52}"/>
                </a:ext>
              </a:extLst>
            </p:cNvPr>
            <p:cNvSpPr/>
            <p:nvPr/>
          </p:nvSpPr>
          <p:spPr>
            <a:xfrm>
              <a:off x="326949" y="1062017"/>
              <a:ext cx="2635404" cy="13924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AB4B93FC-0ABD-4562-908A-EC11D8DCF171}"/>
                </a:ext>
              </a:extLst>
            </p:cNvPr>
            <p:cNvGrpSpPr/>
            <p:nvPr/>
          </p:nvGrpSpPr>
          <p:grpSpPr>
            <a:xfrm>
              <a:off x="431903" y="1161723"/>
              <a:ext cx="2425496" cy="1193012"/>
              <a:chOff x="469138" y="1243557"/>
              <a:chExt cx="2425496" cy="1193012"/>
            </a:xfrm>
            <a:grpFill/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A4AC64-CE63-4F84-B124-775AF11D96C4}"/>
                  </a:ext>
                </a:extLst>
              </p:cNvPr>
              <p:cNvSpPr txBox="1"/>
              <p:nvPr/>
            </p:nvSpPr>
            <p:spPr>
              <a:xfrm>
                <a:off x="469138" y="1706994"/>
                <a:ext cx="2158685" cy="7295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ru-RU" sz="1100" dirty="0">
                    <a:solidFill>
                      <a:srgbClr val="6D82FF"/>
                    </a:solidFill>
                    <a:latin typeface="Circe Bold" panose="020B0602020203020203" pitchFamily="34" charset="-52"/>
                  </a:rPr>
                  <a:t>Минпромторг, ФТС, Россельхознадзор, ФНС, Минсельхоз, ТПП России, Почта России, РЖД Логистика …</a:t>
                </a:r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B6D75F7-EF5D-45B6-B21D-01A93ACF0462}"/>
                  </a:ext>
                </a:extLst>
              </p:cNvPr>
              <p:cNvSpPr/>
              <p:nvPr/>
            </p:nvSpPr>
            <p:spPr>
              <a:xfrm>
                <a:off x="469138" y="1243557"/>
                <a:ext cx="2425496" cy="4757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ru-RU" dirty="0">
                    <a:solidFill>
                      <a:srgbClr val="6D82FF"/>
                    </a:solidFill>
                    <a:latin typeface="Circe Bold" panose="020B0602020203020203" pitchFamily="34" charset="-52"/>
                  </a:rPr>
                  <a:t>16</a:t>
                </a:r>
                <a:r>
                  <a:rPr lang="ru-RU" dirty="0">
                    <a:solidFill>
                      <a:srgbClr val="E76277"/>
                    </a:solidFill>
                    <a:latin typeface="Circe Bold" panose="020B0602020203020203" pitchFamily="34" charset="-52"/>
                  </a:rPr>
                  <a:t> </a:t>
                </a:r>
                <a:r>
                  <a:rPr lang="ru-RU" dirty="0">
                    <a:solidFill>
                      <a:srgbClr val="02375E"/>
                    </a:solidFill>
                    <a:latin typeface="Circe Bold" panose="020B0602020203020203" pitchFamily="34" charset="-52"/>
                  </a:rPr>
                  <a:t>государственных ведомств</a:t>
                </a:r>
              </a:p>
            </p:txBody>
          </p:sp>
        </p:grp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C0322F-97B6-4478-B484-030F5EA42764}"/>
              </a:ext>
            </a:extLst>
          </p:cNvPr>
          <p:cNvGrpSpPr/>
          <p:nvPr/>
        </p:nvGrpSpPr>
        <p:grpSpPr>
          <a:xfrm>
            <a:off x="9202711" y="2648028"/>
            <a:ext cx="2663010" cy="1103667"/>
            <a:chOff x="6228073" y="4976291"/>
            <a:chExt cx="2663010" cy="1533042"/>
          </a:xfrm>
          <a:solidFill>
            <a:schemeClr val="bg1"/>
          </a:solidFill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15131F75-B69A-4F71-A749-91BC07298533}"/>
                </a:ext>
              </a:extLst>
            </p:cNvPr>
            <p:cNvSpPr/>
            <p:nvPr/>
          </p:nvSpPr>
          <p:spPr>
            <a:xfrm>
              <a:off x="6228073" y="4976291"/>
              <a:ext cx="2635404" cy="15330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681582-7E9A-48EE-908A-49DF6274F21C}"/>
                </a:ext>
              </a:extLst>
            </p:cNvPr>
            <p:cNvSpPr txBox="1"/>
            <p:nvPr/>
          </p:nvSpPr>
          <p:spPr>
            <a:xfrm>
              <a:off x="6342436" y="5619627"/>
              <a:ext cx="2476649" cy="747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400"/>
                </a:lnSpc>
              </a:pPr>
              <a:r>
                <a:rPr lang="ru-RU" sz="1300" dirty="0">
                  <a:solidFill>
                    <a:srgbClr val="6D82FF"/>
                  </a:solidFill>
                  <a:latin typeface="Circe Bold" panose="020B0602020203020203" pitchFamily="34" charset="-52"/>
                </a:rPr>
                <a:t>Аккредитованы на платформе для решения задач по различным направлениям ВЭД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1D5C573-C53C-4F4D-8D21-B97FA08987DD}"/>
                </a:ext>
              </a:extLst>
            </p:cNvPr>
            <p:cNvSpPr/>
            <p:nvPr/>
          </p:nvSpPr>
          <p:spPr>
            <a:xfrm>
              <a:off x="6261372" y="5074735"/>
              <a:ext cx="2629711" cy="513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6D82FF"/>
                  </a:solidFill>
                  <a:latin typeface="Circe Bold" panose="020B0602020203020203" pitchFamily="34" charset="-52"/>
                </a:rPr>
                <a:t>500</a:t>
              </a:r>
              <a:r>
                <a:rPr lang="ru-RU" altLang="ru-RU" dirty="0">
                  <a:solidFill>
                    <a:srgbClr val="02375E"/>
                  </a:solidFill>
                  <a:latin typeface="Circe Bold" panose="020B0602020203020203" pitchFamily="34" charset="-52"/>
                </a:rPr>
                <a:t> исполнителей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2A763D9-59BF-45D8-8464-169DDA62FF37}"/>
              </a:ext>
            </a:extLst>
          </p:cNvPr>
          <p:cNvGrpSpPr/>
          <p:nvPr/>
        </p:nvGrpSpPr>
        <p:grpSpPr>
          <a:xfrm>
            <a:off x="3043455" y="1719377"/>
            <a:ext cx="6105091" cy="3419246"/>
            <a:chOff x="3182933" y="1234428"/>
            <a:chExt cx="6105091" cy="341924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45DAE4-0B63-49D9-8A04-EFCA10682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2933" y="1234428"/>
              <a:ext cx="6105091" cy="3419246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8A95164-9F9F-4CBB-A1F0-D7A02B2C3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0414" y="1353356"/>
              <a:ext cx="4603839" cy="3029731"/>
            </a:xfrm>
            <a:prstGeom prst="rect">
              <a:avLst/>
            </a:prstGeom>
            <a:noFill/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19C319F-511C-43D7-AF82-FB0F910762FE}"/>
              </a:ext>
            </a:extLst>
          </p:cNvPr>
          <p:cNvGrpSpPr/>
          <p:nvPr/>
        </p:nvGrpSpPr>
        <p:grpSpPr>
          <a:xfrm>
            <a:off x="9230317" y="5369321"/>
            <a:ext cx="2635404" cy="1063562"/>
            <a:chOff x="9230317" y="5369321"/>
            <a:chExt cx="2635404" cy="1063562"/>
          </a:xfrm>
          <a:solidFill>
            <a:schemeClr val="bg1"/>
          </a:solidFill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A1181351-E867-4496-947B-F7D086974D18}"/>
                </a:ext>
              </a:extLst>
            </p:cNvPr>
            <p:cNvSpPr/>
            <p:nvPr/>
          </p:nvSpPr>
          <p:spPr>
            <a:xfrm>
              <a:off x="9230317" y="5369321"/>
              <a:ext cx="2635404" cy="10635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186F1CD3-E3B1-4625-91CD-153C4D3EECA2}"/>
                </a:ext>
              </a:extLst>
            </p:cNvPr>
            <p:cNvGrpSpPr/>
            <p:nvPr/>
          </p:nvGrpSpPr>
          <p:grpSpPr>
            <a:xfrm>
              <a:off x="9256756" y="5425628"/>
              <a:ext cx="2582526" cy="966337"/>
              <a:chOff x="9280612" y="5408189"/>
              <a:chExt cx="2582526" cy="966337"/>
            </a:xfrm>
            <a:grpFill/>
          </p:grpSpPr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42503908-6228-4F5D-99D5-27E18D5B357A}"/>
                  </a:ext>
                </a:extLst>
              </p:cNvPr>
              <p:cNvSpPr/>
              <p:nvPr/>
            </p:nvSpPr>
            <p:spPr>
              <a:xfrm>
                <a:off x="9280612" y="5882083"/>
                <a:ext cx="2582526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300" b="1" dirty="0">
                    <a:solidFill>
                      <a:srgbClr val="6D82FF"/>
                    </a:solidFill>
                    <a:latin typeface="Circe Bold" panose="020B0602020203020203" pitchFamily="34" charset="-52"/>
                  </a:rPr>
                  <a:t>Интеграция с региональными порталами</a:t>
                </a:r>
                <a:r>
                  <a:rPr lang="ru-RU" altLang="ru-RU" sz="1300" b="1" dirty="0">
                    <a:solidFill>
                      <a:srgbClr val="4472C4"/>
                    </a:solidFill>
                    <a:latin typeface="Circe Bold" panose="020B0602020203020203" pitchFamily="34" charset="-52"/>
                  </a:rPr>
                  <a:t> </a:t>
                </a:r>
                <a:r>
                  <a:rPr lang="ru-RU" altLang="ru-RU" sz="1300" b="1" dirty="0">
                    <a:solidFill>
                      <a:srgbClr val="02375E"/>
                    </a:solidFill>
                    <a:latin typeface="Circe Bold" panose="020B0602020203020203" pitchFamily="34" charset="-52"/>
                  </a:rPr>
                  <a:t>поддержки ВЭД </a:t>
                </a:r>
              </a:p>
            </p:txBody>
          </p:sp>
          <p:sp>
            <p:nvSpPr>
              <p:cNvPr id="24" name="Rectangle 1">
                <a:extLst>
                  <a:ext uri="{FF2B5EF4-FFF2-40B4-BE49-F238E27FC236}">
                    <a16:creationId xmlns:a16="http://schemas.microsoft.com/office/drawing/2014/main" id="{258062D0-93C3-4F29-8C33-D3472D081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0612" y="5408189"/>
                <a:ext cx="2534652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300" b="1" dirty="0">
                    <a:solidFill>
                      <a:srgbClr val="6D82FF"/>
                    </a:solidFill>
                    <a:latin typeface="Circe Bold" panose="020B0602020203020203" pitchFamily="34" charset="-52"/>
                  </a:rPr>
                  <a:t>Единая точка </a:t>
                </a:r>
                <a:r>
                  <a:rPr lang="ru-RU" altLang="ru-RU" sz="1300" b="1" dirty="0">
                    <a:solidFill>
                      <a:srgbClr val="02375E"/>
                    </a:solidFill>
                    <a:latin typeface="Circe Bold" panose="020B0602020203020203" pitchFamily="34" charset="-52"/>
                  </a:rPr>
                  <a:t>доступа к мерам поддержки в сфере ВЭД</a:t>
                </a:r>
              </a:p>
            </p:txBody>
          </p:sp>
        </p:grp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6B4E137-4B2C-4314-A1D6-60CC787FAFE6}"/>
              </a:ext>
            </a:extLst>
          </p:cNvPr>
          <p:cNvGrpSpPr/>
          <p:nvPr/>
        </p:nvGrpSpPr>
        <p:grpSpPr>
          <a:xfrm>
            <a:off x="326949" y="2717027"/>
            <a:ext cx="2635404" cy="1063562"/>
            <a:chOff x="326949" y="2836799"/>
            <a:chExt cx="2635404" cy="1063562"/>
          </a:xfrm>
          <a:solidFill>
            <a:schemeClr val="bg1"/>
          </a:solidFill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6" name="AutoShape 6" descr="https://myexport.exportcenter.ru/promo/odno-okno/images/general/check.svg">
              <a:extLst>
                <a:ext uri="{FF2B5EF4-FFF2-40B4-BE49-F238E27FC236}">
                  <a16:creationId xmlns:a16="http://schemas.microsoft.com/office/drawing/2014/main" id="{8BA1BD69-DB9C-47DA-A071-A8D7A3D17A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1250" y="3324724"/>
              <a:ext cx="91738" cy="304800"/>
            </a:xfrm>
            <a:prstGeom prst="rect">
              <a:avLst/>
            </a:prstGeom>
            <a:grpFill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2375E"/>
                </a:solidFill>
              </a:endParaRPr>
            </a:p>
          </p:txBody>
        </p:sp>
        <p:sp>
          <p:nvSpPr>
            <p:cNvPr id="27" name="AutoShape 8" descr="https://myexport.exportcenter.ru/promo/odno-okno/images/general/gerb.svg">
              <a:extLst>
                <a:ext uri="{FF2B5EF4-FFF2-40B4-BE49-F238E27FC236}">
                  <a16:creationId xmlns:a16="http://schemas.microsoft.com/office/drawing/2014/main" id="{D8BD39C6-EACA-491F-AA46-24369BE019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1250" y="3324724"/>
              <a:ext cx="91738" cy="304800"/>
            </a:xfrm>
            <a:prstGeom prst="rect">
              <a:avLst/>
            </a:prstGeom>
            <a:grpFill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2375E"/>
                </a:solidFill>
              </a:endParaRPr>
            </a:p>
          </p:txBody>
        </p:sp>
        <p:sp>
          <p:nvSpPr>
            <p:cNvPr id="28" name="AutoShape 10" descr="https://myexport.exportcenter.ru/promo/odno-okno/images/general/peoples.svg">
              <a:extLst>
                <a:ext uri="{FF2B5EF4-FFF2-40B4-BE49-F238E27FC236}">
                  <a16:creationId xmlns:a16="http://schemas.microsoft.com/office/drawing/2014/main" id="{D6E003BF-E73F-4B06-B752-9D529F1FBD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1250" y="3324724"/>
              <a:ext cx="91738" cy="304800"/>
            </a:xfrm>
            <a:prstGeom prst="rect">
              <a:avLst/>
            </a:prstGeom>
            <a:grpFill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2375E"/>
                </a:solidFill>
              </a:endParaRPr>
            </a:p>
          </p:txBody>
        </p:sp>
        <p:sp>
          <p:nvSpPr>
            <p:cNvPr id="29" name="AutoShape 12" descr="https://myexport.exportcenter.ru/promo/odno-okno/images/general/check.svg">
              <a:extLst>
                <a:ext uri="{FF2B5EF4-FFF2-40B4-BE49-F238E27FC236}">
                  <a16:creationId xmlns:a16="http://schemas.microsoft.com/office/drawing/2014/main" id="{2C2A702D-81FD-48A5-93DB-A5940C576F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1250" y="3324724"/>
              <a:ext cx="91738" cy="304800"/>
            </a:xfrm>
            <a:prstGeom prst="rect">
              <a:avLst/>
            </a:prstGeom>
            <a:grpFill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2375E"/>
                </a:solidFill>
              </a:endParaRPr>
            </a:p>
          </p:txBody>
        </p:sp>
        <p:sp>
          <p:nvSpPr>
            <p:cNvPr id="30" name="AutoShape 14" descr="https://myexport.exportcenter.ru/promo/odno-okno/images/general/gerb.svg">
              <a:extLst>
                <a:ext uri="{FF2B5EF4-FFF2-40B4-BE49-F238E27FC236}">
                  <a16:creationId xmlns:a16="http://schemas.microsoft.com/office/drawing/2014/main" id="{EB2C3AD7-6EE0-4271-A29E-9F63F56C2C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1250" y="3324724"/>
              <a:ext cx="91738" cy="304800"/>
            </a:xfrm>
            <a:prstGeom prst="rect">
              <a:avLst/>
            </a:prstGeom>
            <a:grpFill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2375E"/>
                </a:solidFill>
              </a:endParaRPr>
            </a:p>
          </p:txBody>
        </p:sp>
        <p:sp>
          <p:nvSpPr>
            <p:cNvPr id="31" name="AutoShape 16" descr="https://myexport.exportcenter.ru/promo/odno-okno/images/general/peoples.svg">
              <a:extLst>
                <a:ext uri="{FF2B5EF4-FFF2-40B4-BE49-F238E27FC236}">
                  <a16:creationId xmlns:a16="http://schemas.microsoft.com/office/drawing/2014/main" id="{6E36DA05-5022-43C1-A686-32F1193097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1250" y="3324724"/>
              <a:ext cx="91738" cy="304800"/>
            </a:xfrm>
            <a:prstGeom prst="rect">
              <a:avLst/>
            </a:prstGeom>
            <a:grpFill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2375E"/>
                </a:solidFill>
              </a:endParaRPr>
            </a:p>
          </p:txBody>
        </p:sp>
        <p:sp>
          <p:nvSpPr>
            <p:cNvPr id="32" name="AutoShape 18" descr="https://myexport.exportcenter.ru/promo/odno-okno/images/general/check.svg">
              <a:extLst>
                <a:ext uri="{FF2B5EF4-FFF2-40B4-BE49-F238E27FC236}">
                  <a16:creationId xmlns:a16="http://schemas.microsoft.com/office/drawing/2014/main" id="{3CCBED1F-AB4C-4837-9306-A77FC2AAE5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1250" y="3324724"/>
              <a:ext cx="91738" cy="304800"/>
            </a:xfrm>
            <a:prstGeom prst="rect">
              <a:avLst/>
            </a:prstGeom>
            <a:grpFill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2375E"/>
                </a:solidFill>
              </a:endParaRPr>
            </a:p>
          </p:txBody>
        </p:sp>
        <p:sp>
          <p:nvSpPr>
            <p:cNvPr id="33" name="AutoShape 20" descr="https://myexport.exportcenter.ru/promo/odno-okno/images/general/gerb.svg">
              <a:extLst>
                <a:ext uri="{FF2B5EF4-FFF2-40B4-BE49-F238E27FC236}">
                  <a16:creationId xmlns:a16="http://schemas.microsoft.com/office/drawing/2014/main" id="{2A740EDE-35E1-4162-BC3D-19E049E284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1250" y="3324724"/>
              <a:ext cx="91738" cy="304800"/>
            </a:xfrm>
            <a:prstGeom prst="rect">
              <a:avLst/>
            </a:prstGeom>
            <a:grpFill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2375E"/>
                </a:solidFill>
              </a:endParaRPr>
            </a:p>
          </p:txBody>
        </p:sp>
        <p:sp>
          <p:nvSpPr>
            <p:cNvPr id="34" name="AutoShape 22" descr="https://myexport.exportcenter.ru/promo/odno-okno/images/general/peoples.svg">
              <a:extLst>
                <a:ext uri="{FF2B5EF4-FFF2-40B4-BE49-F238E27FC236}">
                  <a16:creationId xmlns:a16="http://schemas.microsoft.com/office/drawing/2014/main" id="{47101681-B2B6-488C-B51B-8A29F7AA63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1250" y="3324724"/>
              <a:ext cx="91738" cy="304800"/>
            </a:xfrm>
            <a:prstGeom prst="rect">
              <a:avLst/>
            </a:prstGeom>
            <a:grpFill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2375E"/>
                </a:solidFill>
              </a:endParaRP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A349EE09-A2A8-4143-87A0-CC65501A504B}"/>
                </a:ext>
              </a:extLst>
            </p:cNvPr>
            <p:cNvSpPr/>
            <p:nvPr/>
          </p:nvSpPr>
          <p:spPr>
            <a:xfrm>
              <a:off x="326949" y="2836799"/>
              <a:ext cx="2635404" cy="10635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9332A28D-A94C-4A40-9482-4706766F9B69}"/>
                </a:ext>
              </a:extLst>
            </p:cNvPr>
            <p:cNvGrpSpPr/>
            <p:nvPr/>
          </p:nvGrpSpPr>
          <p:grpSpPr>
            <a:xfrm>
              <a:off x="410561" y="2967950"/>
              <a:ext cx="2468180" cy="841306"/>
              <a:chOff x="438345" y="2936551"/>
              <a:chExt cx="2468180" cy="841306"/>
            </a:xfrm>
            <a:grpFill/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C41270-92E3-4866-8B2E-FE791755CE1E}"/>
                  </a:ext>
                </a:extLst>
              </p:cNvPr>
              <p:cNvSpPr txBox="1"/>
              <p:nvPr/>
            </p:nvSpPr>
            <p:spPr>
              <a:xfrm>
                <a:off x="438345" y="3219186"/>
                <a:ext cx="2468180" cy="5586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ru-RU" sz="1400" dirty="0">
                    <a:solidFill>
                      <a:srgbClr val="6D82FF"/>
                    </a:solidFill>
                    <a:latin typeface="Circe Bold" panose="020B0602020203020203" pitchFamily="34" charset="-52"/>
                  </a:rPr>
                  <a:t>Оказывают онлайн услуги с господдержкой для компаний сегмента МСП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947F833-F0C9-4D6A-B42B-E8DB03E166E8}"/>
                  </a:ext>
                </a:extLst>
              </p:cNvPr>
              <p:cNvSpPr txBox="1"/>
              <p:nvPr/>
            </p:nvSpPr>
            <p:spPr>
              <a:xfrm>
                <a:off x="438345" y="2936551"/>
                <a:ext cx="2468180" cy="296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ru-RU" dirty="0">
                    <a:solidFill>
                      <a:srgbClr val="6D82FF"/>
                    </a:solidFill>
                    <a:latin typeface="Circe Bold" panose="020B0602020203020203" pitchFamily="34" charset="-52"/>
                  </a:rPr>
                  <a:t>82</a:t>
                </a:r>
                <a:r>
                  <a:rPr lang="ru-RU" dirty="0">
                    <a:solidFill>
                      <a:srgbClr val="02375E"/>
                    </a:solidFill>
                    <a:latin typeface="Circe Bold" panose="020B0602020203020203" pitchFamily="34" charset="-52"/>
                  </a:rPr>
                  <a:t> ЦПЭ</a:t>
                </a:r>
              </a:p>
            </p:txBody>
          </p:sp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29B3C1D-E6C7-40E9-AD6C-0321F4AA3C89}"/>
              </a:ext>
            </a:extLst>
          </p:cNvPr>
          <p:cNvGrpSpPr/>
          <p:nvPr/>
        </p:nvGrpSpPr>
        <p:grpSpPr>
          <a:xfrm>
            <a:off x="9230317" y="965764"/>
            <a:ext cx="2635404" cy="1393200"/>
            <a:chOff x="9097242" y="965764"/>
            <a:chExt cx="2635404" cy="1393200"/>
          </a:xfrm>
          <a:solidFill>
            <a:schemeClr val="bg1"/>
          </a:solidFill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67922384-A89F-4C99-B481-2F2D2A136CB9}"/>
                </a:ext>
              </a:extLst>
            </p:cNvPr>
            <p:cNvSpPr/>
            <p:nvPr/>
          </p:nvSpPr>
          <p:spPr>
            <a:xfrm>
              <a:off x="9097242" y="965764"/>
              <a:ext cx="2635404" cy="1393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BEA63B5D-6451-4AE7-97B0-20C9A82F8013}"/>
                </a:ext>
              </a:extLst>
            </p:cNvPr>
            <p:cNvGrpSpPr/>
            <p:nvPr/>
          </p:nvGrpSpPr>
          <p:grpSpPr>
            <a:xfrm>
              <a:off x="9160484" y="1163907"/>
              <a:ext cx="2534654" cy="1145754"/>
              <a:chOff x="9208302" y="1175879"/>
              <a:chExt cx="2534654" cy="1145754"/>
            </a:xfrm>
            <a:grpFill/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5DE088-0D27-421A-8979-85AD2B36F48D}"/>
                  </a:ext>
                </a:extLst>
              </p:cNvPr>
              <p:cNvSpPr txBox="1"/>
              <p:nvPr/>
            </p:nvSpPr>
            <p:spPr>
              <a:xfrm>
                <a:off x="9208302" y="1724957"/>
                <a:ext cx="2534654" cy="5966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0000" tIns="46800" rIns="36000" bIns="46800" rtlCol="0">
                <a:noAutofit/>
              </a:bodyPr>
              <a:lstStyle/>
              <a:p>
                <a:pPr>
                  <a:lnSpc>
                    <a:spcPts val="1400"/>
                  </a:lnSpc>
                </a:pPr>
                <a:endParaRPr lang="ru-RU" sz="1700" dirty="0">
                  <a:solidFill>
                    <a:srgbClr val="7FDBF0"/>
                  </a:solidFill>
                  <a:latin typeface="Circe Bold" panose="020B0602020203020203" pitchFamily="34" charset="-52"/>
                </a:endParaRPr>
              </a:p>
              <a:p>
                <a:pPr>
                  <a:lnSpc>
                    <a:spcPts val="1400"/>
                  </a:lnSpc>
                </a:pPr>
                <a:r>
                  <a:rPr lang="ru-RU" sz="1700" dirty="0">
                    <a:solidFill>
                      <a:srgbClr val="4472C4"/>
                    </a:solidFill>
                    <a:latin typeface="Circe Bold" panose="020B0602020203020203" pitchFamily="34" charset="-52"/>
                  </a:rPr>
                  <a:t>130 тыс. </a:t>
                </a:r>
                <a:r>
                  <a:rPr lang="ru-RU" sz="1700" dirty="0">
                    <a:solidFill>
                      <a:srgbClr val="02375E"/>
                    </a:solidFill>
                    <a:latin typeface="Circe Bold" panose="020B0602020203020203" pitchFamily="34" charset="-52"/>
                  </a:rPr>
                  <a:t>оказанных услуг</a:t>
                </a: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F47A3B73-74F2-4728-B06F-01DEFEF551F2}"/>
                  </a:ext>
                </a:extLst>
              </p:cNvPr>
              <p:cNvSpPr/>
              <p:nvPr/>
            </p:nvSpPr>
            <p:spPr>
              <a:xfrm>
                <a:off x="9208302" y="1175879"/>
                <a:ext cx="2508921" cy="61555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700" dirty="0">
                    <a:solidFill>
                      <a:srgbClr val="6D82FF"/>
                    </a:solidFill>
                    <a:latin typeface="Circe Bold" panose="020B0602020203020203" pitchFamily="34" charset="-52"/>
                  </a:rPr>
                  <a:t>1</a:t>
                </a:r>
                <a:r>
                  <a:rPr lang="en-US" altLang="ru-RU" sz="1700" dirty="0">
                    <a:solidFill>
                      <a:srgbClr val="6D82FF"/>
                    </a:solidFill>
                    <a:latin typeface="Circe Bold" panose="020B0602020203020203" pitchFamily="34" charset="-52"/>
                  </a:rPr>
                  <a:t>2</a:t>
                </a:r>
                <a:r>
                  <a:rPr lang="ru-RU" altLang="ru-RU" sz="1700" dirty="0">
                    <a:solidFill>
                      <a:srgbClr val="6D82FF"/>
                    </a:solidFill>
                    <a:latin typeface="Circe Bold" panose="020B0602020203020203" pitchFamily="34" charset="-52"/>
                  </a:rPr>
                  <a:t>5 </a:t>
                </a:r>
                <a:r>
                  <a:rPr lang="ru-RU" sz="1700" dirty="0">
                    <a:solidFill>
                      <a:srgbClr val="02375E"/>
                    </a:solidFill>
                    <a:latin typeface="Circe Bold" panose="020B0602020203020203" pitchFamily="34" charset="-52"/>
                  </a:rPr>
                  <a:t>онлайн услуг для экспорта</a:t>
                </a:r>
              </a:p>
            </p:txBody>
          </p:sp>
        </p:grp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A736284-5AA6-42F9-81E4-5AA379059CBF}"/>
              </a:ext>
            </a:extLst>
          </p:cNvPr>
          <p:cNvGrpSpPr/>
          <p:nvPr/>
        </p:nvGrpSpPr>
        <p:grpSpPr>
          <a:xfrm>
            <a:off x="326949" y="5367995"/>
            <a:ext cx="2635404" cy="1064888"/>
            <a:chOff x="326949" y="5367995"/>
            <a:chExt cx="2635404" cy="1064888"/>
          </a:xfrm>
          <a:solidFill>
            <a:schemeClr val="bg1"/>
          </a:solidFill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11F3D277-3239-456C-AFB3-4DADC247DABA}"/>
                </a:ext>
              </a:extLst>
            </p:cNvPr>
            <p:cNvSpPr/>
            <p:nvPr/>
          </p:nvSpPr>
          <p:spPr>
            <a:xfrm>
              <a:off x="326949" y="5369321"/>
              <a:ext cx="2635404" cy="10635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BBB19A8E-662E-44E8-A9F0-F25762E386E3}"/>
                </a:ext>
              </a:extLst>
            </p:cNvPr>
            <p:cNvGrpSpPr/>
            <p:nvPr/>
          </p:nvGrpSpPr>
          <p:grpSpPr>
            <a:xfrm>
              <a:off x="345241" y="5367995"/>
              <a:ext cx="2533501" cy="1023969"/>
              <a:chOff x="955480" y="3440173"/>
              <a:chExt cx="2605754" cy="1023969"/>
            </a:xfrm>
            <a:grpFill/>
          </p:grpSpPr>
          <p:sp>
            <p:nvSpPr>
              <p:cNvPr id="47" name="Rectangle 1">
                <a:extLst>
                  <a:ext uri="{FF2B5EF4-FFF2-40B4-BE49-F238E27FC236}">
                    <a16:creationId xmlns:a16="http://schemas.microsoft.com/office/drawing/2014/main" id="{61CF0C9D-C940-428E-B448-3D52F6D94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480" y="3440173"/>
                <a:ext cx="260575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600" b="1" dirty="0">
                    <a:solidFill>
                      <a:srgbClr val="02375E"/>
                    </a:solidFill>
                    <a:latin typeface="Circe Bold" panose="020B0602020203020203" pitchFamily="34" charset="-52"/>
                  </a:rPr>
                  <a:t>Проактивное предложение услуг:</a:t>
                </a:r>
              </a:p>
            </p:txBody>
          </p:sp>
          <p:sp>
            <p:nvSpPr>
              <p:cNvPr id="48" name="Rectangle 1">
                <a:extLst>
                  <a:ext uri="{FF2B5EF4-FFF2-40B4-BE49-F238E27FC236}">
                    <a16:creationId xmlns:a16="http://schemas.microsoft.com/office/drawing/2014/main" id="{31B6D2CB-389F-4AE6-A8B1-E3649E609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614" y="3940922"/>
                <a:ext cx="251662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eaLnBrk="1" hangingPunct="1">
                  <a:buClr>
                    <a:srgbClr val="6D82FF"/>
                  </a:buClr>
                  <a:buFont typeface="Arial" panose="020B0604020202020204" pitchFamily="34" charset="0"/>
                  <a:buChar char="•"/>
                </a:pPr>
                <a:r>
                  <a:rPr lang="ru-RU" altLang="ru-RU" sz="1400" b="1" dirty="0">
                    <a:solidFill>
                      <a:srgbClr val="6D82FF"/>
                    </a:solidFill>
                    <a:latin typeface="Circe Bold" panose="020B0602020203020203" pitchFamily="34" charset="-52"/>
                  </a:rPr>
                  <a:t>Онлайн помощники</a:t>
                </a:r>
              </a:p>
              <a:p>
                <a:pPr marL="285750" indent="-285750" eaLnBrk="1" hangingPunct="1">
                  <a:buClr>
                    <a:srgbClr val="6D82FF"/>
                  </a:buClr>
                  <a:buFont typeface="Arial" panose="020B0604020202020204" pitchFamily="34" charset="0"/>
                  <a:buChar char="•"/>
                </a:pPr>
                <a:r>
                  <a:rPr lang="ru-RU" altLang="ru-RU" sz="1400" b="1" dirty="0">
                    <a:solidFill>
                      <a:srgbClr val="6D82FF"/>
                    </a:solidFill>
                    <a:latin typeface="Circe Bold" panose="020B0602020203020203" pitchFamily="34" charset="-52"/>
                  </a:rPr>
                  <a:t>Маршрутизаторы</a:t>
                </a:r>
              </a:p>
            </p:txBody>
          </p:sp>
        </p:grp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1F13BD5-E412-4758-8F48-20D3163458CD}"/>
              </a:ext>
            </a:extLst>
          </p:cNvPr>
          <p:cNvGrpSpPr/>
          <p:nvPr/>
        </p:nvGrpSpPr>
        <p:grpSpPr>
          <a:xfrm>
            <a:off x="326949" y="4043174"/>
            <a:ext cx="2635404" cy="1063562"/>
            <a:chOff x="326949" y="4142100"/>
            <a:chExt cx="2635404" cy="1063562"/>
          </a:xfrm>
          <a:solidFill>
            <a:schemeClr val="bg1"/>
          </a:solidFill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E1C37ABB-FBDA-4ACF-953A-6F7DA52780DD}"/>
                </a:ext>
              </a:extLst>
            </p:cNvPr>
            <p:cNvSpPr/>
            <p:nvPr/>
          </p:nvSpPr>
          <p:spPr>
            <a:xfrm>
              <a:off x="326949" y="4142100"/>
              <a:ext cx="2635404" cy="10635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A05A17C-E838-4A91-A909-E93B423A5BB0}"/>
                </a:ext>
              </a:extLst>
            </p:cNvPr>
            <p:cNvSpPr/>
            <p:nvPr/>
          </p:nvSpPr>
          <p:spPr>
            <a:xfrm>
              <a:off x="345057" y="4227605"/>
              <a:ext cx="2599188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2375E"/>
                  </a:solidFill>
                  <a:latin typeface="Circe Bold" panose="020B0602020203020203" pitchFamily="34" charset="-52"/>
                </a:rPr>
                <a:t>Каждый</a:t>
              </a:r>
              <a:r>
                <a:rPr lang="ru-RU" sz="1400" b="1" dirty="0">
                  <a:solidFill>
                    <a:srgbClr val="02375E"/>
                  </a:solidFill>
                  <a:latin typeface="Circe Bold" panose="020B0602020203020203" pitchFamily="34" charset="-52"/>
                </a:rPr>
                <a:t> </a:t>
              </a:r>
              <a:r>
                <a:rPr lang="ru-RU" sz="2400" b="1" dirty="0">
                  <a:solidFill>
                    <a:srgbClr val="6D82FF"/>
                  </a:solidFill>
                  <a:latin typeface="Circe Bold" panose="020B0602020203020203" pitchFamily="34" charset="-52"/>
                </a:rPr>
                <a:t>5</a:t>
              </a:r>
              <a:r>
                <a:rPr lang="ru-RU" sz="1400" b="1" dirty="0">
                  <a:solidFill>
                    <a:srgbClr val="02375E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b="1" dirty="0">
                  <a:solidFill>
                    <a:srgbClr val="02375E"/>
                  </a:solidFill>
                  <a:latin typeface="Circe Bold" panose="020B0602020203020203" pitchFamily="34" charset="-52"/>
                </a:rPr>
                <a:t>экспортёр</a:t>
              </a:r>
              <a:r>
                <a:rPr lang="ru-RU" sz="1400" b="1" dirty="0">
                  <a:solidFill>
                    <a:srgbClr val="02375E"/>
                  </a:solidFill>
                  <a:latin typeface="Circe Bold" panose="020B0602020203020203" pitchFamily="34" charset="-52"/>
                </a:rPr>
                <a:t> </a:t>
              </a:r>
              <a:r>
                <a:rPr lang="ru-RU" sz="1400" b="1" dirty="0">
                  <a:solidFill>
                    <a:srgbClr val="6D82FF"/>
                  </a:solidFill>
                  <a:latin typeface="Circe Bold" panose="020B0602020203020203" pitchFamily="34" charset="-52"/>
                </a:rPr>
                <a:t>зарегистрирован</a:t>
              </a:r>
              <a:br>
                <a:rPr lang="ru-RU" sz="1400" b="1" dirty="0">
                  <a:solidFill>
                    <a:srgbClr val="6D82FF"/>
                  </a:solidFill>
                  <a:latin typeface="Circe Bold" panose="020B0602020203020203" pitchFamily="34" charset="-52"/>
                </a:rPr>
              </a:br>
              <a:r>
                <a:rPr lang="ru-RU" sz="1400" b="1" dirty="0">
                  <a:solidFill>
                    <a:srgbClr val="6D82FF"/>
                  </a:solidFill>
                  <a:latin typeface="Circe Bold" panose="020B0602020203020203" pitchFamily="34" charset="-52"/>
                </a:rPr>
                <a:t>на платформе «Мой экспорт»</a:t>
              </a:r>
            </a:p>
          </p:txBody>
        </p:sp>
      </p:grpSp>
      <p:sp>
        <p:nvSpPr>
          <p:cNvPr id="69" name="Freeform 8">
            <a:extLst>
              <a:ext uri="{FF2B5EF4-FFF2-40B4-BE49-F238E27FC236}">
                <a16:creationId xmlns:a16="http://schemas.microsoft.com/office/drawing/2014/main" id="{1250022C-0E7A-4569-9A4C-0CBE4FEA6AF8}"/>
              </a:ext>
            </a:extLst>
          </p:cNvPr>
          <p:cNvSpPr>
            <a:spLocks/>
          </p:cNvSpPr>
          <p:nvPr/>
        </p:nvSpPr>
        <p:spPr bwMode="auto">
          <a:xfrm flipH="1">
            <a:off x="3067307" y="1354857"/>
            <a:ext cx="765341" cy="299614"/>
          </a:xfrm>
          <a:custGeom>
            <a:avLst/>
            <a:gdLst>
              <a:gd name="T0" fmla="*/ 480 w 1502"/>
              <a:gd name="T1" fmla="*/ 246 h 588"/>
              <a:gd name="T2" fmla="*/ 1355 w 1502"/>
              <a:gd name="T3" fmla="*/ 246 h 588"/>
              <a:gd name="T4" fmla="*/ 1358 w 1502"/>
              <a:gd name="T5" fmla="*/ 287 h 588"/>
              <a:gd name="T6" fmla="*/ 1502 w 1502"/>
              <a:gd name="T7" fmla="*/ 142 h 588"/>
              <a:gd name="T8" fmla="*/ 1358 w 1502"/>
              <a:gd name="T9" fmla="*/ 0 h 588"/>
              <a:gd name="T10" fmla="*/ 1358 w 1502"/>
              <a:gd name="T11" fmla="*/ 57 h 588"/>
              <a:gd name="T12" fmla="*/ 480 w 1502"/>
              <a:gd name="T13" fmla="*/ 54 h 588"/>
              <a:gd name="T14" fmla="*/ 0 w 1502"/>
              <a:gd name="T15" fmla="*/ 517 h 588"/>
              <a:gd name="T16" fmla="*/ 52 w 1502"/>
              <a:gd name="T17" fmla="*/ 588 h 588"/>
              <a:gd name="T18" fmla="*/ 480 w 1502"/>
              <a:gd name="T19" fmla="*/ 246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02" h="588">
                <a:moveTo>
                  <a:pt x="480" y="246"/>
                </a:moveTo>
                <a:lnTo>
                  <a:pt x="1355" y="246"/>
                </a:lnTo>
                <a:lnTo>
                  <a:pt x="1358" y="287"/>
                </a:lnTo>
                <a:lnTo>
                  <a:pt x="1502" y="142"/>
                </a:lnTo>
                <a:lnTo>
                  <a:pt x="1358" y="0"/>
                </a:lnTo>
                <a:lnTo>
                  <a:pt x="1358" y="57"/>
                </a:lnTo>
                <a:lnTo>
                  <a:pt x="480" y="54"/>
                </a:lnTo>
                <a:lnTo>
                  <a:pt x="0" y="517"/>
                </a:lnTo>
                <a:lnTo>
                  <a:pt x="52" y="588"/>
                </a:lnTo>
                <a:lnTo>
                  <a:pt x="480" y="246"/>
                </a:lnTo>
                <a:close/>
              </a:path>
            </a:pathLst>
          </a:custGeom>
          <a:solidFill>
            <a:srgbClr val="6D82FF"/>
          </a:solidFill>
          <a:ln>
            <a:noFill/>
          </a:ln>
          <a:effectLst>
            <a:outerShdw blurRad="50800" dist="38100" dir="13500000" algn="br" rotWithShape="0">
              <a:schemeClr val="bg1">
                <a:lumMod val="50000"/>
                <a:alpha val="2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6D82FF"/>
              </a:solidFill>
            </a:endParaRPr>
          </a:p>
        </p:txBody>
      </p:sp>
      <p:sp>
        <p:nvSpPr>
          <p:cNvPr id="71" name="Freeform 8">
            <a:extLst>
              <a:ext uri="{FF2B5EF4-FFF2-40B4-BE49-F238E27FC236}">
                <a16:creationId xmlns:a16="http://schemas.microsoft.com/office/drawing/2014/main" id="{51402C70-BB53-4E4B-9DB4-7340E55502E4}"/>
              </a:ext>
            </a:extLst>
          </p:cNvPr>
          <p:cNvSpPr>
            <a:spLocks/>
          </p:cNvSpPr>
          <p:nvPr/>
        </p:nvSpPr>
        <p:spPr bwMode="auto">
          <a:xfrm>
            <a:off x="8360022" y="1354857"/>
            <a:ext cx="765341" cy="299614"/>
          </a:xfrm>
          <a:custGeom>
            <a:avLst/>
            <a:gdLst>
              <a:gd name="T0" fmla="*/ 480 w 1502"/>
              <a:gd name="T1" fmla="*/ 246 h 588"/>
              <a:gd name="T2" fmla="*/ 1355 w 1502"/>
              <a:gd name="T3" fmla="*/ 246 h 588"/>
              <a:gd name="T4" fmla="*/ 1358 w 1502"/>
              <a:gd name="T5" fmla="*/ 287 h 588"/>
              <a:gd name="T6" fmla="*/ 1502 w 1502"/>
              <a:gd name="T7" fmla="*/ 142 h 588"/>
              <a:gd name="T8" fmla="*/ 1358 w 1502"/>
              <a:gd name="T9" fmla="*/ 0 h 588"/>
              <a:gd name="T10" fmla="*/ 1358 w 1502"/>
              <a:gd name="T11" fmla="*/ 57 h 588"/>
              <a:gd name="T12" fmla="*/ 480 w 1502"/>
              <a:gd name="T13" fmla="*/ 54 h 588"/>
              <a:gd name="T14" fmla="*/ 0 w 1502"/>
              <a:gd name="T15" fmla="*/ 517 h 588"/>
              <a:gd name="T16" fmla="*/ 52 w 1502"/>
              <a:gd name="T17" fmla="*/ 588 h 588"/>
              <a:gd name="T18" fmla="*/ 480 w 1502"/>
              <a:gd name="T19" fmla="*/ 246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02" h="588">
                <a:moveTo>
                  <a:pt x="480" y="246"/>
                </a:moveTo>
                <a:lnTo>
                  <a:pt x="1355" y="246"/>
                </a:lnTo>
                <a:lnTo>
                  <a:pt x="1358" y="287"/>
                </a:lnTo>
                <a:lnTo>
                  <a:pt x="1502" y="142"/>
                </a:lnTo>
                <a:lnTo>
                  <a:pt x="1358" y="0"/>
                </a:lnTo>
                <a:lnTo>
                  <a:pt x="1358" y="57"/>
                </a:lnTo>
                <a:lnTo>
                  <a:pt x="480" y="54"/>
                </a:lnTo>
                <a:lnTo>
                  <a:pt x="0" y="517"/>
                </a:lnTo>
                <a:lnTo>
                  <a:pt x="52" y="588"/>
                </a:lnTo>
                <a:lnTo>
                  <a:pt x="480" y="246"/>
                </a:lnTo>
                <a:close/>
              </a:path>
            </a:pathLst>
          </a:custGeom>
          <a:solidFill>
            <a:srgbClr val="6D82FF"/>
          </a:solidFill>
          <a:ln>
            <a:noFill/>
          </a:ln>
          <a:effectLst>
            <a:outerShdw blurRad="50800" dist="38100" dir="13500000" algn="br" rotWithShape="0">
              <a:schemeClr val="bg1">
                <a:lumMod val="50000"/>
                <a:alpha val="2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6D82FF"/>
              </a:solidFill>
            </a:endParaRPr>
          </a:p>
        </p:txBody>
      </p:sp>
      <p:sp>
        <p:nvSpPr>
          <p:cNvPr id="72" name="Freeform 7">
            <a:extLst>
              <a:ext uri="{FF2B5EF4-FFF2-40B4-BE49-F238E27FC236}">
                <a16:creationId xmlns:a16="http://schemas.microsoft.com/office/drawing/2014/main" id="{44C436E0-C485-487D-A3E3-3885B33765C1}"/>
              </a:ext>
            </a:extLst>
          </p:cNvPr>
          <p:cNvSpPr>
            <a:spLocks/>
          </p:cNvSpPr>
          <p:nvPr/>
        </p:nvSpPr>
        <p:spPr bwMode="auto">
          <a:xfrm rot="19729411" flipH="1">
            <a:off x="3043455" y="5363650"/>
            <a:ext cx="1002334" cy="307667"/>
          </a:xfrm>
          <a:custGeom>
            <a:avLst/>
            <a:gdLst>
              <a:gd name="T0" fmla="*/ 1410 w 1554"/>
              <a:gd name="T1" fmla="*/ 247 h 477"/>
              <a:gd name="T2" fmla="*/ 532 w 1554"/>
              <a:gd name="T3" fmla="*/ 244 h 477"/>
              <a:gd name="T4" fmla="*/ 43 w 1554"/>
              <a:gd name="T5" fmla="*/ 0 h 477"/>
              <a:gd name="T6" fmla="*/ 0 w 1554"/>
              <a:gd name="T7" fmla="*/ 48 h 477"/>
              <a:gd name="T8" fmla="*/ 532 w 1554"/>
              <a:gd name="T9" fmla="*/ 420 h 477"/>
              <a:gd name="T10" fmla="*/ 1410 w 1554"/>
              <a:gd name="T11" fmla="*/ 420 h 477"/>
              <a:gd name="T12" fmla="*/ 1410 w 1554"/>
              <a:gd name="T13" fmla="*/ 477 h 477"/>
              <a:gd name="T14" fmla="*/ 1554 w 1554"/>
              <a:gd name="T15" fmla="*/ 332 h 477"/>
              <a:gd name="T16" fmla="*/ 1410 w 1554"/>
              <a:gd name="T17" fmla="*/ 190 h 477"/>
              <a:gd name="T18" fmla="*/ 1410 w 1554"/>
              <a:gd name="T19" fmla="*/ 24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4" h="477">
                <a:moveTo>
                  <a:pt x="1410" y="247"/>
                </a:moveTo>
                <a:lnTo>
                  <a:pt x="532" y="244"/>
                </a:lnTo>
                <a:lnTo>
                  <a:pt x="43" y="0"/>
                </a:lnTo>
                <a:lnTo>
                  <a:pt x="0" y="48"/>
                </a:lnTo>
                <a:lnTo>
                  <a:pt x="532" y="420"/>
                </a:lnTo>
                <a:lnTo>
                  <a:pt x="1410" y="420"/>
                </a:lnTo>
                <a:lnTo>
                  <a:pt x="1410" y="477"/>
                </a:lnTo>
                <a:lnTo>
                  <a:pt x="1554" y="332"/>
                </a:lnTo>
                <a:lnTo>
                  <a:pt x="1410" y="190"/>
                </a:lnTo>
                <a:lnTo>
                  <a:pt x="1410" y="247"/>
                </a:lnTo>
                <a:close/>
              </a:path>
            </a:pathLst>
          </a:custGeom>
          <a:solidFill>
            <a:srgbClr val="6D82FF"/>
          </a:solidFill>
          <a:ln>
            <a:noFill/>
          </a:ln>
          <a:effectLst>
            <a:outerShdw blurRad="50800" dist="38100" dir="13500000" algn="br" rotWithShape="0">
              <a:schemeClr val="bg1">
                <a:lumMod val="50000"/>
                <a:alpha val="2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6D82FF"/>
              </a:solidFill>
            </a:endParaRPr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357C8633-04C8-479C-9652-B1074127FF94}"/>
              </a:ext>
            </a:extLst>
          </p:cNvPr>
          <p:cNvSpPr>
            <a:spLocks/>
          </p:cNvSpPr>
          <p:nvPr/>
        </p:nvSpPr>
        <p:spPr bwMode="auto">
          <a:xfrm rot="1870589">
            <a:off x="8115773" y="5363649"/>
            <a:ext cx="1002334" cy="307667"/>
          </a:xfrm>
          <a:custGeom>
            <a:avLst/>
            <a:gdLst>
              <a:gd name="T0" fmla="*/ 1410 w 1554"/>
              <a:gd name="T1" fmla="*/ 247 h 477"/>
              <a:gd name="T2" fmla="*/ 532 w 1554"/>
              <a:gd name="T3" fmla="*/ 244 h 477"/>
              <a:gd name="T4" fmla="*/ 43 w 1554"/>
              <a:gd name="T5" fmla="*/ 0 h 477"/>
              <a:gd name="T6" fmla="*/ 0 w 1554"/>
              <a:gd name="T7" fmla="*/ 48 h 477"/>
              <a:gd name="T8" fmla="*/ 532 w 1554"/>
              <a:gd name="T9" fmla="*/ 420 h 477"/>
              <a:gd name="T10" fmla="*/ 1410 w 1554"/>
              <a:gd name="T11" fmla="*/ 420 h 477"/>
              <a:gd name="T12" fmla="*/ 1410 w 1554"/>
              <a:gd name="T13" fmla="*/ 477 h 477"/>
              <a:gd name="T14" fmla="*/ 1554 w 1554"/>
              <a:gd name="T15" fmla="*/ 332 h 477"/>
              <a:gd name="T16" fmla="*/ 1410 w 1554"/>
              <a:gd name="T17" fmla="*/ 190 h 477"/>
              <a:gd name="T18" fmla="*/ 1410 w 1554"/>
              <a:gd name="T19" fmla="*/ 24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4" h="477">
                <a:moveTo>
                  <a:pt x="1410" y="247"/>
                </a:moveTo>
                <a:lnTo>
                  <a:pt x="532" y="244"/>
                </a:lnTo>
                <a:lnTo>
                  <a:pt x="43" y="0"/>
                </a:lnTo>
                <a:lnTo>
                  <a:pt x="0" y="48"/>
                </a:lnTo>
                <a:lnTo>
                  <a:pt x="532" y="420"/>
                </a:lnTo>
                <a:lnTo>
                  <a:pt x="1410" y="420"/>
                </a:lnTo>
                <a:lnTo>
                  <a:pt x="1410" y="477"/>
                </a:lnTo>
                <a:lnTo>
                  <a:pt x="1554" y="332"/>
                </a:lnTo>
                <a:lnTo>
                  <a:pt x="1410" y="190"/>
                </a:lnTo>
                <a:lnTo>
                  <a:pt x="1410" y="247"/>
                </a:lnTo>
                <a:close/>
              </a:path>
            </a:pathLst>
          </a:custGeom>
          <a:solidFill>
            <a:srgbClr val="6D82FF"/>
          </a:solidFill>
          <a:ln>
            <a:noFill/>
          </a:ln>
          <a:effectLst>
            <a:outerShdw blurRad="50800" dist="38100" dir="13500000" algn="br" rotWithShape="0">
              <a:schemeClr val="bg1">
                <a:lumMod val="50000"/>
                <a:alpha val="2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srgbClr val="6D8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3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9ED8DD5-FAEB-42BB-B0E5-D89C3BAD4760}"/>
              </a:ext>
            </a:extLst>
          </p:cNvPr>
          <p:cNvSpPr/>
          <p:nvPr/>
        </p:nvSpPr>
        <p:spPr>
          <a:xfrm>
            <a:off x="363954" y="1105831"/>
            <a:ext cx="5749137" cy="3600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900" dirty="0">
                <a:solidFill>
                  <a:srgbClr val="6D82FF"/>
                </a:solidFill>
                <a:latin typeface="Circe Bold" panose="020B0602020203020203" pitchFamily="34" charset="-52"/>
              </a:rPr>
              <a:t>Аналитические отчеты и исследования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DFCE251-1FEE-4C43-B988-D1F65D7FCA2B}"/>
              </a:ext>
            </a:extLst>
          </p:cNvPr>
          <p:cNvSpPr/>
          <p:nvPr/>
        </p:nvSpPr>
        <p:spPr>
          <a:xfrm>
            <a:off x="363954" y="1783769"/>
            <a:ext cx="5749137" cy="3600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900" dirty="0">
                <a:solidFill>
                  <a:srgbClr val="6D82FF"/>
                </a:solidFill>
                <a:latin typeface="Circe Bold" panose="020B0602020203020203" pitchFamily="34" charset="-52"/>
              </a:rPr>
              <a:t>Меры государственной поддержки</a:t>
            </a:r>
          </a:p>
          <a:p>
            <a:endParaRPr lang="ru-RU" sz="1900" dirty="0">
              <a:solidFill>
                <a:srgbClr val="6D82FF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BC0DDB8-06BE-4557-A9C8-55DDACC40263}"/>
              </a:ext>
            </a:extLst>
          </p:cNvPr>
          <p:cNvSpPr/>
          <p:nvPr/>
        </p:nvSpPr>
        <p:spPr>
          <a:xfrm>
            <a:off x="363954" y="2461707"/>
            <a:ext cx="5749137" cy="3600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900" dirty="0">
                <a:solidFill>
                  <a:srgbClr val="6D82FF"/>
                </a:solidFill>
                <a:latin typeface="Circe Bold" panose="020B0602020203020203" pitchFamily="34" charset="-52"/>
              </a:rPr>
              <a:t>Обучение ВЭД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53E29F8-631C-4F31-BEE8-5F67DAA06919}"/>
              </a:ext>
            </a:extLst>
          </p:cNvPr>
          <p:cNvSpPr/>
          <p:nvPr/>
        </p:nvSpPr>
        <p:spPr>
          <a:xfrm>
            <a:off x="363954" y="3139645"/>
            <a:ext cx="5749137" cy="40786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900" dirty="0">
                <a:solidFill>
                  <a:srgbClr val="6D82FF"/>
                </a:solidFill>
                <a:latin typeface="Circe Bold" panose="020B0602020203020203" pitchFamily="34" charset="-52"/>
              </a:rPr>
              <a:t>Продвижение на внешние рынки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2187544-4C31-4E01-A1A0-C2F51933D8E4}"/>
              </a:ext>
            </a:extLst>
          </p:cNvPr>
          <p:cNvSpPr/>
          <p:nvPr/>
        </p:nvSpPr>
        <p:spPr>
          <a:xfrm>
            <a:off x="363954" y="3865443"/>
            <a:ext cx="5749137" cy="3600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900" dirty="0">
                <a:solidFill>
                  <a:srgbClr val="6D82FF"/>
                </a:solidFill>
                <a:latin typeface="Circe Bold" panose="020B0602020203020203" pitchFamily="34" charset="-52"/>
              </a:rPr>
              <a:t>Сертификация и лицензирование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BF7A8BB-70C7-4F3A-A32E-CA00A6C990CA}"/>
              </a:ext>
            </a:extLst>
          </p:cNvPr>
          <p:cNvSpPr/>
          <p:nvPr/>
        </p:nvSpPr>
        <p:spPr>
          <a:xfrm>
            <a:off x="363954" y="5221319"/>
            <a:ext cx="5749137" cy="3600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900" dirty="0">
                <a:solidFill>
                  <a:srgbClr val="6D82FF"/>
                </a:solidFill>
                <a:latin typeface="Circe Bold" panose="020B0602020203020203" pitchFamily="34" charset="-52"/>
              </a:rPr>
              <a:t>Финансовые продукты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BA0F896-D967-4010-A35A-78B3F92D2A97}"/>
              </a:ext>
            </a:extLst>
          </p:cNvPr>
          <p:cNvSpPr/>
          <p:nvPr/>
        </p:nvSpPr>
        <p:spPr>
          <a:xfrm>
            <a:off x="363954" y="5899252"/>
            <a:ext cx="5749137" cy="3600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900" dirty="0">
                <a:solidFill>
                  <a:srgbClr val="6D82FF"/>
                </a:solidFill>
                <a:latin typeface="Circe Bold" panose="020B0602020203020203" pitchFamily="34" charset="-52"/>
              </a:rPr>
              <a:t>Юридические услуги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3E7D778-FFB0-4BFA-957E-73A42C0B9E21}"/>
              </a:ext>
            </a:extLst>
          </p:cNvPr>
          <p:cNvSpPr/>
          <p:nvPr/>
        </p:nvSpPr>
        <p:spPr>
          <a:xfrm>
            <a:off x="363954" y="4543381"/>
            <a:ext cx="5749137" cy="3600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900" dirty="0">
                <a:solidFill>
                  <a:srgbClr val="6D82FF"/>
                </a:solidFill>
                <a:latin typeface="Circe Bold" panose="020B0602020203020203" pitchFamily="34" charset="-52"/>
              </a:rPr>
              <a:t>Сопровождение поставок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95F297A-559E-48B7-98D2-4053C03A2DF8}"/>
              </a:ext>
            </a:extLst>
          </p:cNvPr>
          <p:cNvCxnSpPr/>
          <p:nvPr/>
        </p:nvCxnSpPr>
        <p:spPr>
          <a:xfrm>
            <a:off x="363954" y="1624800"/>
            <a:ext cx="46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FFCB474-A677-4DB8-A1DC-E1AA3946128F}"/>
              </a:ext>
            </a:extLst>
          </p:cNvPr>
          <p:cNvCxnSpPr/>
          <p:nvPr/>
        </p:nvCxnSpPr>
        <p:spPr>
          <a:xfrm>
            <a:off x="363954" y="2302738"/>
            <a:ext cx="46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BCC493F-83DE-4976-97E9-B9A22D27EA4B}"/>
              </a:ext>
            </a:extLst>
          </p:cNvPr>
          <p:cNvCxnSpPr/>
          <p:nvPr/>
        </p:nvCxnSpPr>
        <p:spPr>
          <a:xfrm>
            <a:off x="363954" y="2980676"/>
            <a:ext cx="46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C30CC6D-732F-4FD1-8F07-530A90F394FC}"/>
              </a:ext>
            </a:extLst>
          </p:cNvPr>
          <p:cNvCxnSpPr/>
          <p:nvPr/>
        </p:nvCxnSpPr>
        <p:spPr>
          <a:xfrm>
            <a:off x="363954" y="3706474"/>
            <a:ext cx="46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F2081C3-AB2B-4E37-A44A-0EE8D08FCF1C}"/>
              </a:ext>
            </a:extLst>
          </p:cNvPr>
          <p:cNvCxnSpPr/>
          <p:nvPr/>
        </p:nvCxnSpPr>
        <p:spPr>
          <a:xfrm>
            <a:off x="363954" y="4384412"/>
            <a:ext cx="46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88E7FD2-0E13-46EF-8EBA-44F0B65180EC}"/>
              </a:ext>
            </a:extLst>
          </p:cNvPr>
          <p:cNvCxnSpPr/>
          <p:nvPr/>
        </p:nvCxnSpPr>
        <p:spPr>
          <a:xfrm>
            <a:off x="363954" y="5062350"/>
            <a:ext cx="46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724DD9E-1649-4E1C-986E-F9F1F61EAC5C}"/>
              </a:ext>
            </a:extLst>
          </p:cNvPr>
          <p:cNvCxnSpPr/>
          <p:nvPr/>
        </p:nvCxnSpPr>
        <p:spPr>
          <a:xfrm>
            <a:off x="363954" y="5740288"/>
            <a:ext cx="46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83FD379-535E-4758-BDCC-D0FADA9ADCC2}"/>
              </a:ext>
            </a:extLst>
          </p:cNvPr>
          <p:cNvSpPr/>
          <p:nvPr/>
        </p:nvSpPr>
        <p:spPr>
          <a:xfrm>
            <a:off x="346862" y="174809"/>
            <a:ext cx="5749138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2375E"/>
                </a:solidFill>
                <a:latin typeface="Circe Extra Bold" panose="020B0802020203020203" pitchFamily="34" charset="-52"/>
              </a:rPr>
              <a:t>Единый каталог услуг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6729329-F350-4D71-9648-5A49CCE9561F}"/>
              </a:ext>
            </a:extLst>
          </p:cNvPr>
          <p:cNvGrpSpPr/>
          <p:nvPr/>
        </p:nvGrpSpPr>
        <p:grpSpPr>
          <a:xfrm>
            <a:off x="6118181" y="915380"/>
            <a:ext cx="5543132" cy="5425035"/>
            <a:chOff x="6118181" y="915380"/>
            <a:chExt cx="5543132" cy="5425035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475AF383-9263-423D-9407-36A50501A6DC}"/>
                </a:ext>
              </a:extLst>
            </p:cNvPr>
            <p:cNvGrpSpPr/>
            <p:nvPr/>
          </p:nvGrpSpPr>
          <p:grpSpPr>
            <a:xfrm>
              <a:off x="6118181" y="915380"/>
              <a:ext cx="4468904" cy="3216181"/>
              <a:chOff x="-280562" y="-328531"/>
              <a:chExt cx="7826313" cy="5135924"/>
            </a:xfrm>
            <a:effectLst/>
          </p:grpSpPr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80D9BA9B-3530-4A4C-877C-C96F59CE8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64633" y="-1673726"/>
                <a:ext cx="5135924" cy="7826313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1931FD54-8F8F-4434-AFA3-6C81F1821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724" y="297105"/>
                <a:ext cx="5779138" cy="3803821"/>
              </a:xfrm>
              <a:prstGeom prst="rect">
                <a:avLst/>
              </a:prstGeom>
            </p:spPr>
          </p:pic>
        </p:grp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98473AF-F5FB-4D87-B703-6E3B885F0D11}"/>
                </a:ext>
              </a:extLst>
            </p:cNvPr>
            <p:cNvSpPr/>
            <p:nvPr/>
          </p:nvSpPr>
          <p:spPr>
            <a:xfrm>
              <a:off x="7084370" y="1472372"/>
              <a:ext cx="509338" cy="106837"/>
            </a:xfrm>
            <a:prstGeom prst="rect">
              <a:avLst/>
            </a:prstGeom>
            <a:noFill/>
            <a:ln w="6350">
              <a:solidFill>
                <a:srgbClr val="6D8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D82FF"/>
                </a:solidFill>
              </a:endParaRPr>
            </a:p>
          </p:txBody>
        </p:sp>
        <p:cxnSp>
          <p:nvCxnSpPr>
            <p:cNvPr id="24" name="Соединитель: уступ 23">
              <a:extLst>
                <a:ext uri="{FF2B5EF4-FFF2-40B4-BE49-F238E27FC236}">
                  <a16:creationId xmlns:a16="http://schemas.microsoft.com/office/drawing/2014/main" id="{342FD6D2-1733-4CDE-B273-F49D9E6E1310}"/>
                </a:ext>
              </a:extLst>
            </p:cNvPr>
            <p:cNvCxnSpPr>
              <a:cxnSpLocks/>
            </p:cNvCxnSpPr>
            <p:nvPr/>
          </p:nvCxnSpPr>
          <p:spPr>
            <a:xfrm>
              <a:off x="7599941" y="1527252"/>
              <a:ext cx="3516821" cy="2596876"/>
            </a:xfrm>
            <a:prstGeom prst="bentConnector2">
              <a:avLst/>
            </a:prstGeom>
            <a:ln w="6350">
              <a:solidFill>
                <a:srgbClr val="6D8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D744BC5-A266-4F15-88FE-D763F3F6F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8262" y="4134897"/>
              <a:ext cx="4443051" cy="2205518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92302D3D-CD92-4CB5-869C-DC2B02C283E3}"/>
                </a:ext>
              </a:extLst>
            </p:cNvPr>
            <p:cNvSpPr/>
            <p:nvPr/>
          </p:nvSpPr>
          <p:spPr>
            <a:xfrm>
              <a:off x="8946776" y="1579209"/>
              <a:ext cx="1061368" cy="249591"/>
            </a:xfrm>
            <a:prstGeom prst="rect">
              <a:avLst/>
            </a:prstGeom>
            <a:noFill/>
            <a:ln w="6350">
              <a:solidFill>
                <a:srgbClr val="6D8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D82FF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5B1DA290-3A26-4DA6-A829-2B8C9E7D125C}"/>
                </a:ext>
              </a:extLst>
            </p:cNvPr>
            <p:cNvCxnSpPr>
              <a:stCxn id="2" idx="3"/>
            </p:cNvCxnSpPr>
            <p:nvPr/>
          </p:nvCxnSpPr>
          <p:spPr>
            <a:xfrm>
              <a:off x="10008144" y="1704005"/>
              <a:ext cx="1108618" cy="0"/>
            </a:xfrm>
            <a:prstGeom prst="line">
              <a:avLst/>
            </a:prstGeom>
            <a:ln w="6350">
              <a:solidFill>
                <a:srgbClr val="6D8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92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89C8409-722D-47D6-87D7-295364931C42}"/>
              </a:ext>
            </a:extLst>
          </p:cNvPr>
          <p:cNvSpPr/>
          <p:nvPr/>
        </p:nvSpPr>
        <p:spPr>
          <a:xfrm>
            <a:off x="6096000" y="1377424"/>
            <a:ext cx="574913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>
                <a:solidFill>
                  <a:srgbClr val="6D82FF"/>
                </a:solidFill>
                <a:latin typeface="Circe Extra Bold" panose="020B0802020203020203" pitchFamily="34" charset="-52"/>
              </a:rPr>
              <a:t>Получение лицензий на вывоз отдельных видов</a:t>
            </a:r>
            <a:r>
              <a:rPr lang="en-US" sz="1600" b="1" dirty="0">
                <a:solidFill>
                  <a:srgbClr val="6D82FF"/>
                </a:solidFill>
                <a:latin typeface="Circe Extra Bold" panose="020B0802020203020203" pitchFamily="34" charset="-52"/>
              </a:rPr>
              <a:t> </a:t>
            </a:r>
            <a:r>
              <a:rPr lang="ru-RU" sz="1600" b="1" dirty="0">
                <a:solidFill>
                  <a:srgbClr val="6D82FF"/>
                </a:solidFill>
                <a:latin typeface="Circe Extra Bold" panose="020B0802020203020203" pitchFamily="34" charset="-52"/>
              </a:rPr>
              <a:t>товаров</a:t>
            </a:r>
            <a:r>
              <a:rPr lang="ru-RU" sz="1600" dirty="0">
                <a:solidFill>
                  <a:srgbClr val="6D82FF"/>
                </a:solidFill>
                <a:latin typeface="Circe Extra Bold" panose="020B0802020203020203" pitchFamily="34" charset="-52"/>
                <a:ea typeface="Roboto Light" panose="02000000000000000000" pitchFamily="2" charset="0"/>
                <a:cs typeface="Gotham Pro Black" panose="02000903040000020004" pitchFamily="50" charset="0"/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21586E-AA86-45C4-A791-05EC59265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9" b="56"/>
          <a:stretch/>
        </p:blipFill>
        <p:spPr>
          <a:xfrm>
            <a:off x="6513464" y="1837670"/>
            <a:ext cx="5250098" cy="1445832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4E735A-CDD4-4F50-B6B7-061B55E2C5F0}"/>
              </a:ext>
            </a:extLst>
          </p:cNvPr>
          <p:cNvSpPr txBox="1"/>
          <p:nvPr/>
        </p:nvSpPr>
        <p:spPr>
          <a:xfrm>
            <a:off x="346862" y="1377424"/>
            <a:ext cx="502981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6D82FF"/>
                </a:solidFill>
                <a:latin typeface="Circe Extra Bold" panose="020B0802020203020203" pitchFamily="34" charset="-52"/>
              </a:rPr>
              <a:t>Международные выставки и бизнес-миссии</a:t>
            </a:r>
            <a:endParaRPr lang="ru-RU" sz="1600" dirty="0">
              <a:solidFill>
                <a:srgbClr val="6D82FF"/>
              </a:solidFill>
              <a:latin typeface="Circe Extra Bold" panose="020B0802020203020203" pitchFamily="34" charset="-52"/>
              <a:ea typeface="Roboto Light" panose="02000000000000000000" pitchFamily="2" charset="0"/>
              <a:cs typeface="Gotham Pro Black" panose="02000903040000020004" pitchFamily="50" charset="0"/>
            </a:endParaRPr>
          </a:p>
          <a:p>
            <a:pPr 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endParaRPr lang="ru-RU" sz="1600" b="1" dirty="0">
              <a:solidFill>
                <a:srgbClr val="02375E"/>
              </a:solidFill>
              <a:latin typeface="Circe Extra Bold" panose="020B0802020203020203" pitchFamily="34" charset="-52"/>
            </a:endParaRPr>
          </a:p>
          <a:p>
            <a:pPr 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rgbClr val="2691BC"/>
                </a:solidFill>
                <a:latin typeface="Circe Extra Bold" panose="020B0802020203020203" pitchFamily="34" charset="-52"/>
                <a:ea typeface="Roboto Light" panose="02000000000000000000" pitchFamily="2" charset="0"/>
                <a:cs typeface="Gotham Pro Black" panose="02000903040000020004" pitchFamily="50" charset="0"/>
              </a:rPr>
              <a:t>    </a:t>
            </a:r>
            <a:endParaRPr lang="ru-RU" sz="1600" b="1" dirty="0">
              <a:solidFill>
                <a:srgbClr val="02375E"/>
              </a:solidFill>
              <a:latin typeface="Circe Extra Bold" panose="020B0802020203020203" pitchFamily="34" charset="-52"/>
            </a:endParaRPr>
          </a:p>
          <a:p>
            <a:pPr 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endParaRPr lang="ru-RU" sz="1600" b="1" dirty="0">
              <a:solidFill>
                <a:srgbClr val="02375E"/>
              </a:solidFill>
              <a:latin typeface="Circe Extra Bold" panose="020B0802020203020203" pitchFamily="34" charset="-52"/>
            </a:endParaRPr>
          </a:p>
          <a:p>
            <a:pPr 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endParaRPr lang="ru-RU" sz="1600" b="1" dirty="0">
              <a:solidFill>
                <a:srgbClr val="02375E"/>
              </a:solidFill>
              <a:latin typeface="Circe Extra Bold" panose="020B0802020203020203" pitchFamily="34" charset="-52"/>
            </a:endParaRPr>
          </a:p>
          <a:p>
            <a:pPr 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endParaRPr lang="ru-RU" sz="1600" b="1" dirty="0">
              <a:solidFill>
                <a:srgbClr val="02375E"/>
              </a:solidFill>
              <a:latin typeface="Circe Extra Bold" panose="020B0802020203020203" pitchFamily="34" charset="-52"/>
            </a:endParaRPr>
          </a:p>
          <a:p>
            <a:pPr 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endParaRPr lang="ru-RU" sz="1600" b="1" dirty="0">
              <a:solidFill>
                <a:srgbClr val="02375E"/>
              </a:solidFill>
              <a:latin typeface="Circe Extra Bold" panose="020B0802020203020203" pitchFamily="34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1DBE2C-7F96-4B86-8A90-F0914684E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2" y="1847929"/>
            <a:ext cx="3713159" cy="1445832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11464D-3657-4DCA-8CC8-0E705FF80432}"/>
              </a:ext>
            </a:extLst>
          </p:cNvPr>
          <p:cNvSpPr/>
          <p:nvPr/>
        </p:nvSpPr>
        <p:spPr>
          <a:xfrm>
            <a:off x="587253" y="3859664"/>
            <a:ext cx="4138542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6D82FF"/>
                </a:solidFill>
                <a:latin typeface="Circe Extra Bold" panose="020B0802020203020203" pitchFamily="34" charset="-52"/>
              </a:rPr>
              <a:t>Господдержка (компенсация затрат)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4D43735-BA36-4A05-A863-0FC3B0A45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98" y="4330168"/>
            <a:ext cx="4317652" cy="1447200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294447-1C1D-42F5-B4D9-F4AEB1C216C0}"/>
              </a:ext>
            </a:extLst>
          </p:cNvPr>
          <p:cNvSpPr txBox="1"/>
          <p:nvPr/>
        </p:nvSpPr>
        <p:spPr>
          <a:xfrm>
            <a:off x="6855214" y="3839146"/>
            <a:ext cx="449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6D82FF"/>
                </a:solidFill>
                <a:latin typeface="Circe Extra Bold" panose="020B0802020203020203" pitchFamily="34" charset="-52"/>
              </a:rPr>
              <a:t>Фитосанитарный сертификат</a:t>
            </a:r>
            <a:endParaRPr lang="ru-RU" sz="1600" b="1" i="1" dirty="0">
              <a:solidFill>
                <a:srgbClr val="6D82FF"/>
              </a:solidFill>
              <a:latin typeface="Circe Extra Bold" panose="020B0802020203020203" pitchFamily="34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553BB28-5422-40AF-AEBC-BDBA283A2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464" y="4330168"/>
            <a:ext cx="5176300" cy="1445832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966F168-17C8-4E56-A727-DEF81C513BD6}"/>
              </a:ext>
            </a:extLst>
          </p:cNvPr>
          <p:cNvSpPr/>
          <p:nvPr/>
        </p:nvSpPr>
        <p:spPr>
          <a:xfrm>
            <a:off x="346862" y="192469"/>
            <a:ext cx="8909433" cy="534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2375E"/>
                </a:solidFill>
                <a:latin typeface="Circe Extra Bold" panose="020B0802020203020203" pitchFamily="34" charset="-52"/>
              </a:rPr>
              <a:t>Исключительно на платформе «Мой экспорт»</a:t>
            </a:r>
          </a:p>
        </p:txBody>
      </p:sp>
    </p:spTree>
    <p:extLst>
      <p:ext uri="{BB962C8B-B14F-4D97-AF65-F5344CB8AC3E}">
        <p14:creationId xmlns:p14="http://schemas.microsoft.com/office/powerpoint/2010/main" val="205942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672C3FE-E45C-4362-8A04-78939CE3F31A}"/>
              </a:ext>
            </a:extLst>
          </p:cNvPr>
          <p:cNvSpPr/>
          <p:nvPr/>
        </p:nvSpPr>
        <p:spPr>
          <a:xfrm>
            <a:off x="346862" y="166591"/>
            <a:ext cx="6485259" cy="534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2375E"/>
                </a:solidFill>
                <a:latin typeface="Circe Extra Bold" panose="020B0802020203020203" pitchFamily="34" charset="-52"/>
              </a:rPr>
              <a:t>Сервис «Профессионалы экспорта»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6C7A01B-B742-4648-ADDC-E582BE243789}"/>
              </a:ext>
            </a:extLst>
          </p:cNvPr>
          <p:cNvGrpSpPr/>
          <p:nvPr/>
        </p:nvGrpSpPr>
        <p:grpSpPr>
          <a:xfrm>
            <a:off x="598110" y="1550413"/>
            <a:ext cx="3012900" cy="646331"/>
            <a:chOff x="598110" y="1550413"/>
            <a:chExt cx="3012900" cy="6463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E6F64C-2E9D-49FE-A819-20CCB812536A}"/>
                </a:ext>
              </a:extLst>
            </p:cNvPr>
            <p:cNvSpPr txBox="1"/>
            <p:nvPr/>
          </p:nvSpPr>
          <p:spPr>
            <a:xfrm>
              <a:off x="1688966" y="1624263"/>
              <a:ext cx="1922044" cy="49863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ru-RU" b="1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ОНЛАЙН УСЛУГ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3B49B8C2-C9BC-4F57-A9B1-F56F76F0175B}"/>
                </a:ext>
              </a:extLst>
            </p:cNvPr>
            <p:cNvSpPr/>
            <p:nvPr/>
          </p:nvSpPr>
          <p:spPr>
            <a:xfrm>
              <a:off x="598110" y="1550413"/>
              <a:ext cx="1024361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spc="-150" dirty="0">
                  <a:solidFill>
                    <a:srgbClr val="6D82FF"/>
                  </a:solidFill>
                  <a:effectLst>
                    <a:outerShdw blurRad="50800" dist="38100" dir="2700000" algn="tl" rotWithShape="0">
                      <a:schemeClr val="bg1">
                        <a:lumMod val="50000"/>
                        <a:alpha val="40000"/>
                      </a:schemeClr>
                    </a:outerShdw>
                  </a:effectLst>
                  <a:latin typeface="Circe Extra Bold" panose="020B0802020203020203" pitchFamily="34" charset="-52"/>
                </a:rPr>
                <a:t>39</a:t>
              </a:r>
              <a:endParaRPr lang="ru-RU" sz="4400" b="1" spc="-150" dirty="0">
                <a:solidFill>
                  <a:srgbClr val="6D82FF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Circe Extra Bold" panose="020B0802020203020203" pitchFamily="34" charset="-52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32F6635-8D19-4259-9032-32638B0750E5}"/>
              </a:ext>
            </a:extLst>
          </p:cNvPr>
          <p:cNvGrpSpPr/>
          <p:nvPr/>
        </p:nvGrpSpPr>
        <p:grpSpPr>
          <a:xfrm>
            <a:off x="598110" y="3961415"/>
            <a:ext cx="4199673" cy="646331"/>
            <a:chOff x="598110" y="3961415"/>
            <a:chExt cx="4199673" cy="64633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7AB0CB-CEF2-4863-9487-A674D1938CF4}"/>
                </a:ext>
              </a:extLst>
            </p:cNvPr>
            <p:cNvSpPr txBox="1"/>
            <p:nvPr/>
          </p:nvSpPr>
          <p:spPr>
            <a:xfrm>
              <a:off x="1688966" y="4035265"/>
              <a:ext cx="3108817" cy="49863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ru-RU" b="1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БЕСПЛАТНЫЕ КОНСУЛЬТАЦИИ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8A88642E-D41E-44A1-9B22-6D3B2BD6E935}"/>
                </a:ext>
              </a:extLst>
            </p:cNvPr>
            <p:cNvSpPr/>
            <p:nvPr/>
          </p:nvSpPr>
          <p:spPr>
            <a:xfrm>
              <a:off x="598110" y="3961415"/>
              <a:ext cx="1024361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spc="-150" dirty="0">
                  <a:solidFill>
                    <a:srgbClr val="6D82FF"/>
                  </a:solidFill>
                  <a:effectLst>
                    <a:outerShdw blurRad="50800" dist="38100" dir="2700000" algn="tl" rotWithShape="0">
                      <a:schemeClr val="bg1">
                        <a:lumMod val="50000"/>
                        <a:alpha val="40000"/>
                      </a:schemeClr>
                    </a:outerShdw>
                  </a:effectLst>
                  <a:latin typeface="Circe Extra Bold" panose="020B0802020203020203" pitchFamily="34" charset="-52"/>
                </a:rPr>
                <a:t>3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EF91D4D-9986-4C38-B956-C40EFD097008}"/>
              </a:ext>
            </a:extLst>
          </p:cNvPr>
          <p:cNvGrpSpPr/>
          <p:nvPr/>
        </p:nvGrpSpPr>
        <p:grpSpPr>
          <a:xfrm>
            <a:off x="598110" y="5166915"/>
            <a:ext cx="4347166" cy="923330"/>
            <a:chOff x="598110" y="5166915"/>
            <a:chExt cx="4347166" cy="923330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C28FF6D-149D-40A4-902E-63B17CF38F61}"/>
                </a:ext>
              </a:extLst>
            </p:cNvPr>
            <p:cNvSpPr/>
            <p:nvPr/>
          </p:nvSpPr>
          <p:spPr>
            <a:xfrm>
              <a:off x="1688966" y="5166915"/>
              <a:ext cx="3256310" cy="9233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b="1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УСЛУГ С ГОСПОДДЕРЖКОЙ для МСП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326F3D60-2F28-41BA-810C-449FC0B714E3}"/>
                </a:ext>
              </a:extLst>
            </p:cNvPr>
            <p:cNvSpPr/>
            <p:nvPr/>
          </p:nvSpPr>
          <p:spPr>
            <a:xfrm>
              <a:off x="598110" y="5305415"/>
              <a:ext cx="1090856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spc="-150" dirty="0">
                  <a:solidFill>
                    <a:srgbClr val="6D82FF"/>
                  </a:solidFill>
                  <a:effectLst>
                    <a:outerShdw blurRad="50800" dist="38100" dir="2700000" algn="tl" rotWithShape="0">
                      <a:schemeClr val="bg1">
                        <a:lumMod val="50000"/>
                        <a:alpha val="40000"/>
                      </a:schemeClr>
                    </a:outerShdw>
                  </a:effectLst>
                  <a:latin typeface="Circe Extra Bold" panose="020B0802020203020203" pitchFamily="34" charset="-52"/>
                </a:rPr>
                <a:t>12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928ABD0-34E7-47DB-A250-23A877C09F4F}"/>
              </a:ext>
            </a:extLst>
          </p:cNvPr>
          <p:cNvGrpSpPr/>
          <p:nvPr/>
        </p:nvGrpSpPr>
        <p:grpSpPr>
          <a:xfrm>
            <a:off x="5805561" y="4457661"/>
            <a:ext cx="5522516" cy="1630475"/>
            <a:chOff x="6237292" y="4164633"/>
            <a:chExt cx="5285913" cy="1560620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5AA50E8A-0268-4B42-BA27-F970EF16D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92" y="4260377"/>
              <a:ext cx="5284172" cy="1464876"/>
            </a:xfrm>
            <a:custGeom>
              <a:avLst/>
              <a:gdLst>
                <a:gd name="T0" fmla="*/ 1304 w 2567"/>
                <a:gd name="T1" fmla="*/ 692 h 710"/>
                <a:gd name="T2" fmla="*/ 1133 w 2567"/>
                <a:gd name="T3" fmla="*/ 700 h 710"/>
                <a:gd name="T4" fmla="*/ 62 w 2567"/>
                <a:gd name="T5" fmla="*/ 493 h 710"/>
                <a:gd name="T6" fmla="*/ 41 w 2567"/>
                <a:gd name="T7" fmla="*/ 448 h 710"/>
                <a:gd name="T8" fmla="*/ 1263 w 2567"/>
                <a:gd name="T9" fmla="*/ 18 h 710"/>
                <a:gd name="T10" fmla="*/ 1433 w 2567"/>
                <a:gd name="T11" fmla="*/ 10 h 710"/>
                <a:gd name="T12" fmla="*/ 2505 w 2567"/>
                <a:gd name="T13" fmla="*/ 204 h 710"/>
                <a:gd name="T14" fmla="*/ 2526 w 2567"/>
                <a:gd name="T15" fmla="*/ 249 h 710"/>
                <a:gd name="T16" fmla="*/ 1304 w 2567"/>
                <a:gd name="T17" fmla="*/ 69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0">
                  <a:moveTo>
                    <a:pt x="1304" y="692"/>
                  </a:moveTo>
                  <a:cubicBezTo>
                    <a:pt x="1263" y="707"/>
                    <a:pt x="1186" y="710"/>
                    <a:pt x="1133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2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4" y="3"/>
                    <a:pt x="1380" y="0"/>
                    <a:pt x="1433" y="10"/>
                  </a:cubicBezTo>
                  <a:cubicBezTo>
                    <a:pt x="2505" y="204"/>
                    <a:pt x="2505" y="204"/>
                    <a:pt x="2505" y="204"/>
                  </a:cubicBezTo>
                  <a:cubicBezTo>
                    <a:pt x="2558" y="214"/>
                    <a:pt x="2567" y="234"/>
                    <a:pt x="2526" y="249"/>
                  </a:cubicBezTo>
                  <a:lnTo>
                    <a:pt x="1304" y="69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11FEC77B-CD07-46A4-AD76-E6EC86D66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626" y="4666852"/>
              <a:ext cx="5224115" cy="1040123"/>
            </a:xfrm>
            <a:custGeom>
              <a:avLst/>
              <a:gdLst>
                <a:gd name="T0" fmla="*/ 2538 w 2538"/>
                <a:gd name="T1" fmla="*/ 0 h 504"/>
                <a:gd name="T2" fmla="*/ 2536 w 2538"/>
                <a:gd name="T3" fmla="*/ 32 h 504"/>
                <a:gd name="T4" fmla="*/ 2464 w 2538"/>
                <a:gd name="T5" fmla="*/ 65 h 504"/>
                <a:gd name="T6" fmla="*/ 1186 w 2538"/>
                <a:gd name="T7" fmla="*/ 504 h 504"/>
                <a:gd name="T8" fmla="*/ 12 w 2538"/>
                <a:gd name="T9" fmla="*/ 284 h 504"/>
                <a:gd name="T10" fmla="*/ 0 w 2538"/>
                <a:gd name="T11" fmla="*/ 268 h 504"/>
                <a:gd name="T12" fmla="*/ 2 w 2538"/>
                <a:gd name="T13" fmla="*/ 225 h 504"/>
                <a:gd name="T14" fmla="*/ 2538 w 2538"/>
                <a:gd name="T1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8" h="504">
                  <a:moveTo>
                    <a:pt x="2538" y="0"/>
                  </a:moveTo>
                  <a:cubicBezTo>
                    <a:pt x="2536" y="32"/>
                    <a:pt x="2536" y="32"/>
                    <a:pt x="2536" y="32"/>
                  </a:cubicBezTo>
                  <a:cubicBezTo>
                    <a:pt x="2464" y="65"/>
                    <a:pt x="2464" y="65"/>
                    <a:pt x="2464" y="65"/>
                  </a:cubicBezTo>
                  <a:cubicBezTo>
                    <a:pt x="1186" y="504"/>
                    <a:pt x="1186" y="504"/>
                    <a:pt x="1186" y="504"/>
                  </a:cubicBezTo>
                  <a:cubicBezTo>
                    <a:pt x="12" y="284"/>
                    <a:pt x="12" y="284"/>
                    <a:pt x="12" y="284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1" y="225"/>
                    <a:pt x="2" y="225"/>
                  </a:cubicBezTo>
                  <a:cubicBezTo>
                    <a:pt x="2" y="225"/>
                    <a:pt x="2538" y="0"/>
                    <a:pt x="253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61385861-30B6-4B3A-A53E-174763862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033" y="4164633"/>
              <a:ext cx="5284172" cy="1467487"/>
            </a:xfrm>
            <a:custGeom>
              <a:avLst/>
              <a:gdLst>
                <a:gd name="T0" fmla="*/ 1304 w 2567"/>
                <a:gd name="T1" fmla="*/ 693 h 711"/>
                <a:gd name="T2" fmla="*/ 1134 w 2567"/>
                <a:gd name="T3" fmla="*/ 700 h 711"/>
                <a:gd name="T4" fmla="*/ 62 w 2567"/>
                <a:gd name="T5" fmla="*/ 493 h 711"/>
                <a:gd name="T6" fmla="*/ 41 w 2567"/>
                <a:gd name="T7" fmla="*/ 448 h 711"/>
                <a:gd name="T8" fmla="*/ 1263 w 2567"/>
                <a:gd name="T9" fmla="*/ 18 h 711"/>
                <a:gd name="T10" fmla="*/ 1434 w 2567"/>
                <a:gd name="T11" fmla="*/ 10 h 711"/>
                <a:gd name="T12" fmla="*/ 2505 w 2567"/>
                <a:gd name="T13" fmla="*/ 218 h 711"/>
                <a:gd name="T14" fmla="*/ 2526 w 2567"/>
                <a:gd name="T15" fmla="*/ 263 h 711"/>
                <a:gd name="T16" fmla="*/ 1304 w 2567"/>
                <a:gd name="T17" fmla="*/ 69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1">
                  <a:moveTo>
                    <a:pt x="1304" y="693"/>
                  </a:moveTo>
                  <a:cubicBezTo>
                    <a:pt x="1263" y="707"/>
                    <a:pt x="1187" y="711"/>
                    <a:pt x="1134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3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5" y="3"/>
                    <a:pt x="1381" y="0"/>
                    <a:pt x="1434" y="10"/>
                  </a:cubicBezTo>
                  <a:cubicBezTo>
                    <a:pt x="2505" y="218"/>
                    <a:pt x="2505" y="218"/>
                    <a:pt x="2505" y="218"/>
                  </a:cubicBezTo>
                  <a:cubicBezTo>
                    <a:pt x="2558" y="228"/>
                    <a:pt x="2567" y="248"/>
                    <a:pt x="2526" y="263"/>
                  </a:cubicBezTo>
                  <a:lnTo>
                    <a:pt x="1304" y="69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E3DCC5B0-CED5-40F2-8A66-B2D472333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081" y="4229042"/>
              <a:ext cx="4670543" cy="1296020"/>
            </a:xfrm>
            <a:custGeom>
              <a:avLst/>
              <a:gdLst>
                <a:gd name="T0" fmla="*/ 0 w 5366"/>
                <a:gd name="T1" fmla="*/ 993 h 1489"/>
                <a:gd name="T2" fmla="*/ 2814 w 5366"/>
                <a:gd name="T3" fmla="*/ 0 h 1489"/>
                <a:gd name="T4" fmla="*/ 5366 w 5366"/>
                <a:gd name="T5" fmla="*/ 495 h 1489"/>
                <a:gd name="T6" fmla="*/ 2549 w 5366"/>
                <a:gd name="T7" fmla="*/ 1489 h 1489"/>
                <a:gd name="T8" fmla="*/ 0 w 5366"/>
                <a:gd name="T9" fmla="*/ 993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6" h="1489">
                  <a:moveTo>
                    <a:pt x="0" y="993"/>
                  </a:moveTo>
                  <a:lnTo>
                    <a:pt x="2814" y="0"/>
                  </a:lnTo>
                  <a:lnTo>
                    <a:pt x="5366" y="495"/>
                  </a:lnTo>
                  <a:lnTo>
                    <a:pt x="2549" y="1489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C660FEE4-F2C7-498C-BB5F-E4B4D96CB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031" y="5320519"/>
              <a:ext cx="247192" cy="66150"/>
            </a:xfrm>
            <a:custGeom>
              <a:avLst/>
              <a:gdLst>
                <a:gd name="T0" fmla="*/ 27 w 120"/>
                <a:gd name="T1" fmla="*/ 27 h 32"/>
                <a:gd name="T2" fmla="*/ 102 w 120"/>
                <a:gd name="T3" fmla="*/ 24 h 32"/>
                <a:gd name="T4" fmla="*/ 93 w 120"/>
                <a:gd name="T5" fmla="*/ 4 h 32"/>
                <a:gd name="T6" fmla="*/ 18 w 120"/>
                <a:gd name="T7" fmla="*/ 8 h 32"/>
                <a:gd name="T8" fmla="*/ 27 w 120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2">
                  <a:moveTo>
                    <a:pt x="27" y="27"/>
                  </a:moveTo>
                  <a:cubicBezTo>
                    <a:pt x="51" y="32"/>
                    <a:pt x="84" y="30"/>
                    <a:pt x="102" y="24"/>
                  </a:cubicBezTo>
                  <a:cubicBezTo>
                    <a:pt x="120" y="18"/>
                    <a:pt x="116" y="9"/>
                    <a:pt x="93" y="4"/>
                  </a:cubicBezTo>
                  <a:cubicBezTo>
                    <a:pt x="70" y="0"/>
                    <a:pt x="36" y="1"/>
                    <a:pt x="18" y="8"/>
                  </a:cubicBezTo>
                  <a:cubicBezTo>
                    <a:pt x="0" y="14"/>
                    <a:pt x="4" y="23"/>
                    <a:pt x="27" y="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2092332D-7E7A-447B-A497-C78606A57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1347" y="4385714"/>
              <a:ext cx="386456" cy="78336"/>
            </a:xfrm>
            <a:custGeom>
              <a:avLst/>
              <a:gdLst>
                <a:gd name="T0" fmla="*/ 5 w 188"/>
                <a:gd name="T1" fmla="*/ 4 h 38"/>
                <a:gd name="T2" fmla="*/ 3 w 188"/>
                <a:gd name="T3" fmla="*/ 1 h 38"/>
                <a:gd name="T4" fmla="*/ 3 w 188"/>
                <a:gd name="T5" fmla="*/ 1 h 38"/>
                <a:gd name="T6" fmla="*/ 16 w 188"/>
                <a:gd name="T7" fmla="*/ 0 h 38"/>
                <a:gd name="T8" fmla="*/ 183 w 188"/>
                <a:gd name="T9" fmla="*/ 33 h 38"/>
                <a:gd name="T10" fmla="*/ 185 w 188"/>
                <a:gd name="T11" fmla="*/ 36 h 38"/>
                <a:gd name="T12" fmla="*/ 185 w 188"/>
                <a:gd name="T13" fmla="*/ 36 h 38"/>
                <a:gd name="T14" fmla="*/ 172 w 188"/>
                <a:gd name="T15" fmla="*/ 37 h 38"/>
                <a:gd name="T16" fmla="*/ 5 w 188"/>
                <a:gd name="T1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8">
                  <a:moveTo>
                    <a:pt x="5" y="4"/>
                  </a:moveTo>
                  <a:cubicBezTo>
                    <a:pt x="1" y="4"/>
                    <a:pt x="0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12" y="0"/>
                    <a:pt x="16" y="0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7" y="34"/>
                    <a:pt x="188" y="35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37"/>
                    <a:pt x="176" y="38"/>
                    <a:pt x="172" y="37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210">
              <a:extLst>
                <a:ext uri="{FF2B5EF4-FFF2-40B4-BE49-F238E27FC236}">
                  <a16:creationId xmlns:a16="http://schemas.microsoft.com/office/drawing/2014/main" id="{AD77B574-B9E2-41A6-853D-865CA73EE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1744" y="4782419"/>
              <a:ext cx="739775" cy="187369"/>
            </a:xfrm>
            <a:custGeom>
              <a:avLst/>
              <a:gdLst>
                <a:gd name="T0" fmla="*/ 97 w 194"/>
                <a:gd name="T1" fmla="*/ 68 h 68"/>
                <a:gd name="T2" fmla="*/ 0 w 194"/>
                <a:gd name="T3" fmla="*/ 34 h 68"/>
                <a:gd name="T4" fmla="*/ 97 w 194"/>
                <a:gd name="T5" fmla="*/ 0 h 68"/>
                <a:gd name="T6" fmla="*/ 194 w 194"/>
                <a:gd name="T7" fmla="*/ 34 h 68"/>
                <a:gd name="T8" fmla="*/ 97 w 194"/>
                <a:gd name="T9" fmla="*/ 68 h 68"/>
                <a:gd name="T10" fmla="*/ 97 w 194"/>
                <a:gd name="T11" fmla="*/ 8 h 68"/>
                <a:gd name="T12" fmla="*/ 8 w 194"/>
                <a:gd name="T13" fmla="*/ 34 h 68"/>
                <a:gd name="T14" fmla="*/ 97 w 194"/>
                <a:gd name="T15" fmla="*/ 60 h 68"/>
                <a:gd name="T16" fmla="*/ 186 w 194"/>
                <a:gd name="T17" fmla="*/ 34 h 68"/>
                <a:gd name="T18" fmla="*/ 97 w 194"/>
                <a:gd name="T19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68">
                  <a:moveTo>
                    <a:pt x="97" y="68"/>
                  </a:moveTo>
                  <a:cubicBezTo>
                    <a:pt x="61" y="68"/>
                    <a:pt x="0" y="63"/>
                    <a:pt x="0" y="34"/>
                  </a:cubicBezTo>
                  <a:cubicBezTo>
                    <a:pt x="0" y="4"/>
                    <a:pt x="61" y="0"/>
                    <a:pt x="97" y="0"/>
                  </a:cubicBezTo>
                  <a:cubicBezTo>
                    <a:pt x="133" y="0"/>
                    <a:pt x="194" y="4"/>
                    <a:pt x="194" y="34"/>
                  </a:cubicBezTo>
                  <a:cubicBezTo>
                    <a:pt x="194" y="63"/>
                    <a:pt x="133" y="68"/>
                    <a:pt x="97" y="68"/>
                  </a:cubicBezTo>
                  <a:close/>
                  <a:moveTo>
                    <a:pt x="97" y="8"/>
                  </a:moveTo>
                  <a:cubicBezTo>
                    <a:pt x="54" y="8"/>
                    <a:pt x="8" y="15"/>
                    <a:pt x="8" y="34"/>
                  </a:cubicBezTo>
                  <a:cubicBezTo>
                    <a:pt x="8" y="53"/>
                    <a:pt x="54" y="60"/>
                    <a:pt x="97" y="60"/>
                  </a:cubicBezTo>
                  <a:cubicBezTo>
                    <a:pt x="140" y="60"/>
                    <a:pt x="186" y="53"/>
                    <a:pt x="186" y="34"/>
                  </a:cubicBezTo>
                  <a:cubicBezTo>
                    <a:pt x="186" y="15"/>
                    <a:pt x="140" y="8"/>
                    <a:pt x="97" y="8"/>
                  </a:cubicBezTo>
                  <a:close/>
                </a:path>
              </a:pathLst>
            </a:custGeom>
            <a:solidFill>
              <a:srgbClr val="A5B0FA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63" name="Oval 30">
              <a:extLst>
                <a:ext uri="{FF2B5EF4-FFF2-40B4-BE49-F238E27FC236}">
                  <a16:creationId xmlns:a16="http://schemas.microsoft.com/office/drawing/2014/main" id="{D33048B2-275C-4CDF-B22D-809FB4A7F376}"/>
                </a:ext>
              </a:extLst>
            </p:cNvPr>
            <p:cNvSpPr/>
            <p:nvPr/>
          </p:nvSpPr>
          <p:spPr>
            <a:xfrm>
              <a:off x="8300755" y="4819490"/>
              <a:ext cx="461752" cy="111212"/>
            </a:xfrm>
            <a:prstGeom prst="ellipse">
              <a:avLst/>
            </a:prstGeom>
            <a:solidFill>
              <a:srgbClr val="A5B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cxnSp>
        <p:nvCxnSpPr>
          <p:cNvPr id="64" name="Straight Connector 28">
            <a:extLst>
              <a:ext uri="{FF2B5EF4-FFF2-40B4-BE49-F238E27FC236}">
                <a16:creationId xmlns:a16="http://schemas.microsoft.com/office/drawing/2014/main" id="{A72F7214-5609-4D87-8293-DE78DA33A5CA}"/>
              </a:ext>
            </a:extLst>
          </p:cNvPr>
          <p:cNvCxnSpPr>
            <a:cxnSpLocks/>
            <a:stCxn id="63" idx="4"/>
          </p:cNvCxnSpPr>
          <p:nvPr/>
        </p:nvCxnSpPr>
        <p:spPr>
          <a:xfrm flipV="1">
            <a:off x="8202598" y="3436602"/>
            <a:ext cx="248266" cy="1821418"/>
          </a:xfrm>
          <a:prstGeom prst="line">
            <a:avLst/>
          </a:prstGeom>
          <a:ln w="19050">
            <a:solidFill>
              <a:srgbClr val="A5B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F84037A-833F-4DD8-B3B3-B651A7598EF6}"/>
              </a:ext>
            </a:extLst>
          </p:cNvPr>
          <p:cNvGrpSpPr/>
          <p:nvPr/>
        </p:nvGrpSpPr>
        <p:grpSpPr>
          <a:xfrm>
            <a:off x="214978" y="2463308"/>
            <a:ext cx="3736215" cy="646331"/>
            <a:chOff x="214978" y="2755914"/>
            <a:chExt cx="3736215" cy="64633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1CED524-E181-4874-BE20-2C4C2E330C09}"/>
                </a:ext>
              </a:extLst>
            </p:cNvPr>
            <p:cNvSpPr txBox="1"/>
            <p:nvPr/>
          </p:nvSpPr>
          <p:spPr>
            <a:xfrm>
              <a:off x="1688966" y="2829764"/>
              <a:ext cx="2262227" cy="49863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ru-RU" b="1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НАПРАВЛЕНИЯМ В СФЕРЕ ВЭД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EF8BB0C0-0C66-486B-9267-328EECA152E5}"/>
                </a:ext>
              </a:extLst>
            </p:cNvPr>
            <p:cNvSpPr/>
            <p:nvPr/>
          </p:nvSpPr>
          <p:spPr>
            <a:xfrm>
              <a:off x="598110" y="2755914"/>
              <a:ext cx="1024361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spc="-150" dirty="0">
                  <a:solidFill>
                    <a:srgbClr val="6D82FF"/>
                  </a:solidFill>
                  <a:effectLst>
                    <a:outerShdw blurRad="50800" dist="38100" dir="2700000" algn="tl" rotWithShape="0">
                      <a:schemeClr val="bg1">
                        <a:lumMod val="50000"/>
                        <a:alpha val="40000"/>
                      </a:schemeClr>
                    </a:outerShdw>
                  </a:effectLst>
                  <a:latin typeface="Circe Extra Bold" panose="020B0802020203020203" pitchFamily="34" charset="-52"/>
                </a:rPr>
                <a:t>9</a:t>
              </a:r>
              <a:endParaRPr lang="ru-RU" sz="4400" b="1" spc="-150" dirty="0">
                <a:solidFill>
                  <a:srgbClr val="6D82FF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Circe Extra Bold" panose="020B0802020203020203" pitchFamily="34" charset="-52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66CBBD7-C1F2-486F-B3EC-E81315C8A69A}"/>
                </a:ext>
              </a:extLst>
            </p:cNvPr>
            <p:cNvSpPr txBox="1"/>
            <p:nvPr/>
          </p:nvSpPr>
          <p:spPr>
            <a:xfrm>
              <a:off x="214978" y="2930308"/>
              <a:ext cx="434377" cy="2975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ru-RU" b="1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ПО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B89905-CC45-49B7-81BA-53F985B46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70" y="1432699"/>
            <a:ext cx="5057188" cy="2022071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57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A331860-A0BB-4B41-98F9-7D1531522B47}"/>
              </a:ext>
            </a:extLst>
          </p:cNvPr>
          <p:cNvSpPr/>
          <p:nvPr/>
        </p:nvSpPr>
        <p:spPr>
          <a:xfrm>
            <a:off x="346862" y="208737"/>
            <a:ext cx="5749138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2375E"/>
                </a:solidFill>
                <a:latin typeface="Circe Extra Bold" panose="020B0802020203020203" pitchFamily="34" charset="-52"/>
              </a:rPr>
              <a:t>Принцип работы сервиса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F130D58-2D0A-4273-847A-E69475B841DE}"/>
              </a:ext>
            </a:extLst>
          </p:cNvPr>
          <p:cNvSpPr/>
          <p:nvPr/>
        </p:nvSpPr>
        <p:spPr>
          <a:xfrm>
            <a:off x="695325" y="6165850"/>
            <a:ext cx="4137932" cy="2907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Circe" panose="020B0502020203020203" pitchFamily="34" charset="-52"/>
              </a:rPr>
              <a:t>*Потенциальные исполнители подбираются автоматически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8311DA4-B4A6-451D-AAA5-390DA2249FA2}"/>
              </a:ext>
            </a:extLst>
          </p:cNvPr>
          <p:cNvGrpSpPr/>
          <p:nvPr/>
        </p:nvGrpSpPr>
        <p:grpSpPr>
          <a:xfrm>
            <a:off x="1165967" y="2056399"/>
            <a:ext cx="9686063" cy="2270279"/>
            <a:chOff x="1165967" y="2056399"/>
            <a:chExt cx="9686063" cy="2270279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7979151E-215B-47C2-A8CD-7B36859CABD3}"/>
                </a:ext>
              </a:extLst>
            </p:cNvPr>
            <p:cNvSpPr/>
            <p:nvPr/>
          </p:nvSpPr>
          <p:spPr>
            <a:xfrm>
              <a:off x="1406744" y="2056399"/>
              <a:ext cx="2437560" cy="2270279"/>
            </a:xfrm>
            <a:custGeom>
              <a:avLst/>
              <a:gdLst>
                <a:gd name="connsiteX0" fmla="*/ 0 w 1999829"/>
                <a:gd name="connsiteY0" fmla="*/ 262215 h 1748102"/>
                <a:gd name="connsiteX1" fmla="*/ 1125778 w 1999829"/>
                <a:gd name="connsiteY1" fmla="*/ 262215 h 1748102"/>
                <a:gd name="connsiteX2" fmla="*/ 1125778 w 1999829"/>
                <a:gd name="connsiteY2" fmla="*/ 0 h 1748102"/>
                <a:gd name="connsiteX3" fmla="*/ 1999829 w 1999829"/>
                <a:gd name="connsiteY3" fmla="*/ 874051 h 1748102"/>
                <a:gd name="connsiteX4" fmla="*/ 1125778 w 1999829"/>
                <a:gd name="connsiteY4" fmla="*/ 1748102 h 1748102"/>
                <a:gd name="connsiteX5" fmla="*/ 1125778 w 1999829"/>
                <a:gd name="connsiteY5" fmla="*/ 1485887 h 1748102"/>
                <a:gd name="connsiteX6" fmla="*/ 0 w 1999829"/>
                <a:gd name="connsiteY6" fmla="*/ 1485887 h 1748102"/>
                <a:gd name="connsiteX7" fmla="*/ 0 w 1999829"/>
                <a:gd name="connsiteY7" fmla="*/ 262215 h 17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829" h="1748102">
                  <a:moveTo>
                    <a:pt x="0" y="262215"/>
                  </a:moveTo>
                  <a:lnTo>
                    <a:pt x="1125778" y="262215"/>
                  </a:lnTo>
                  <a:lnTo>
                    <a:pt x="1125778" y="0"/>
                  </a:lnTo>
                  <a:lnTo>
                    <a:pt x="1999829" y="874051"/>
                  </a:lnTo>
                  <a:lnTo>
                    <a:pt x="1125778" y="1748102"/>
                  </a:lnTo>
                  <a:lnTo>
                    <a:pt x="1125778" y="1485887"/>
                  </a:lnTo>
                  <a:lnTo>
                    <a:pt x="0" y="1485887"/>
                  </a:lnTo>
                  <a:lnTo>
                    <a:pt x="0" y="2622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50800" dist="38100" dir="10800000" algn="r" rotWithShape="0">
                <a:srgbClr val="AFABAB">
                  <a:alpha val="4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0" tIns="273645" rIns="360000" bIns="273645" numCol="1" spcCol="1270" anchor="ctr" anchorCtr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ru-RU" sz="1400" b="1" dirty="0">
                  <a:solidFill>
                    <a:srgbClr val="4A6272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ВЫБОР УСЛУГИ 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rgbClr val="4A6272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ОТПРАВКА ЗАЯВКИ</a:t>
              </a: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6606559-9B55-4431-A923-863EF2543FF2}"/>
                </a:ext>
              </a:extLst>
            </p:cNvPr>
            <p:cNvSpPr/>
            <p:nvPr/>
          </p:nvSpPr>
          <p:spPr>
            <a:xfrm>
              <a:off x="1165967" y="2921538"/>
              <a:ext cx="540000" cy="540000"/>
            </a:xfrm>
            <a:custGeom>
              <a:avLst/>
              <a:gdLst>
                <a:gd name="connsiteX0" fmla="*/ 0 w 999914"/>
                <a:gd name="connsiteY0" fmla="*/ 499957 h 999914"/>
                <a:gd name="connsiteX1" fmla="*/ 499957 w 999914"/>
                <a:gd name="connsiteY1" fmla="*/ 0 h 999914"/>
                <a:gd name="connsiteX2" fmla="*/ 999914 w 999914"/>
                <a:gd name="connsiteY2" fmla="*/ 499957 h 999914"/>
                <a:gd name="connsiteX3" fmla="*/ 499957 w 999914"/>
                <a:gd name="connsiteY3" fmla="*/ 999914 h 999914"/>
                <a:gd name="connsiteX4" fmla="*/ 0 w 999914"/>
                <a:gd name="connsiteY4" fmla="*/ 499957 h 99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914" h="999914">
                  <a:moveTo>
                    <a:pt x="0" y="499957"/>
                  </a:moveTo>
                  <a:cubicBezTo>
                    <a:pt x="0" y="223838"/>
                    <a:pt x="223838" y="0"/>
                    <a:pt x="499957" y="0"/>
                  </a:cubicBezTo>
                  <a:cubicBezTo>
                    <a:pt x="776076" y="0"/>
                    <a:pt x="999914" y="223838"/>
                    <a:pt x="999914" y="499957"/>
                  </a:cubicBezTo>
                  <a:cubicBezTo>
                    <a:pt x="999914" y="776076"/>
                    <a:pt x="776076" y="999914"/>
                    <a:pt x="499957" y="999914"/>
                  </a:cubicBezTo>
                  <a:cubicBezTo>
                    <a:pt x="223838" y="999914"/>
                    <a:pt x="0" y="776076"/>
                    <a:pt x="0" y="499957"/>
                  </a:cubicBezTo>
                  <a:close/>
                </a:path>
              </a:pathLst>
            </a:custGeom>
            <a:solidFill>
              <a:srgbClr val="31579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180000" rIns="180000" bIns="18000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>
                  <a:latin typeface="Circe Bold" panose="020B0602020203020203" pitchFamily="34" charset="-52"/>
                </a:rPr>
                <a:t>1</a:t>
              </a:r>
              <a:endParaRPr lang="id-ID" sz="3200" kern="1200" dirty="0">
                <a:latin typeface="Circe Bold" panose="020B0602020203020203" pitchFamily="34" charset="-52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05958CC5-0E5A-43E7-8369-CBF3B3112C90}"/>
                </a:ext>
              </a:extLst>
            </p:cNvPr>
            <p:cNvSpPr/>
            <p:nvPr/>
          </p:nvSpPr>
          <p:spPr>
            <a:xfrm>
              <a:off x="4916395" y="2056399"/>
              <a:ext cx="2437560" cy="2270279"/>
            </a:xfrm>
            <a:custGeom>
              <a:avLst/>
              <a:gdLst>
                <a:gd name="connsiteX0" fmla="*/ 0 w 1999829"/>
                <a:gd name="connsiteY0" fmla="*/ 262215 h 1748102"/>
                <a:gd name="connsiteX1" fmla="*/ 1125778 w 1999829"/>
                <a:gd name="connsiteY1" fmla="*/ 262215 h 1748102"/>
                <a:gd name="connsiteX2" fmla="*/ 1125778 w 1999829"/>
                <a:gd name="connsiteY2" fmla="*/ 0 h 1748102"/>
                <a:gd name="connsiteX3" fmla="*/ 1999829 w 1999829"/>
                <a:gd name="connsiteY3" fmla="*/ 874051 h 1748102"/>
                <a:gd name="connsiteX4" fmla="*/ 1125778 w 1999829"/>
                <a:gd name="connsiteY4" fmla="*/ 1748102 h 1748102"/>
                <a:gd name="connsiteX5" fmla="*/ 1125778 w 1999829"/>
                <a:gd name="connsiteY5" fmla="*/ 1485887 h 1748102"/>
                <a:gd name="connsiteX6" fmla="*/ 0 w 1999829"/>
                <a:gd name="connsiteY6" fmla="*/ 1485887 h 1748102"/>
                <a:gd name="connsiteX7" fmla="*/ 0 w 1999829"/>
                <a:gd name="connsiteY7" fmla="*/ 262215 h 17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829" h="1748102">
                  <a:moveTo>
                    <a:pt x="0" y="262215"/>
                  </a:moveTo>
                  <a:lnTo>
                    <a:pt x="1125778" y="262215"/>
                  </a:lnTo>
                  <a:lnTo>
                    <a:pt x="1125778" y="0"/>
                  </a:lnTo>
                  <a:lnTo>
                    <a:pt x="1999829" y="874051"/>
                  </a:lnTo>
                  <a:lnTo>
                    <a:pt x="1125778" y="1748102"/>
                  </a:lnTo>
                  <a:lnTo>
                    <a:pt x="1125778" y="1485887"/>
                  </a:lnTo>
                  <a:lnTo>
                    <a:pt x="0" y="1485887"/>
                  </a:lnTo>
                  <a:lnTo>
                    <a:pt x="0" y="2622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50800" dist="38100" dir="10800000" algn="r" rotWithShape="0">
                <a:srgbClr val="AFABAB">
                  <a:alpha val="4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0" tIns="273645" rIns="360000" bIns="273645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ru-RU" sz="1400" b="1" dirty="0">
                  <a:solidFill>
                    <a:srgbClr val="4A6272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ВЫБОР ПОДРЯДЧИКА*</a:t>
              </a:r>
              <a:endParaRPr lang="en-US" sz="1400" b="1" dirty="0">
                <a:solidFill>
                  <a:srgbClr val="4A6272"/>
                </a:solidFill>
                <a:latin typeface="Circe Bold" panose="020B0602020203020203" pitchFamily="34" charset="-52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ru-RU" sz="1400" b="1" dirty="0">
                  <a:solidFill>
                    <a:srgbClr val="4A6272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ПОДПИСАНИЕ ДОГОВОРА</a:t>
              </a: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448FCF0-0A9A-49B1-88D5-24C025CCAE63}"/>
                </a:ext>
              </a:extLst>
            </p:cNvPr>
            <p:cNvSpPr/>
            <p:nvPr/>
          </p:nvSpPr>
          <p:spPr>
            <a:xfrm>
              <a:off x="4687194" y="2921538"/>
              <a:ext cx="540000" cy="540000"/>
            </a:xfrm>
            <a:custGeom>
              <a:avLst/>
              <a:gdLst>
                <a:gd name="connsiteX0" fmla="*/ 0 w 999914"/>
                <a:gd name="connsiteY0" fmla="*/ 499957 h 999914"/>
                <a:gd name="connsiteX1" fmla="*/ 499957 w 999914"/>
                <a:gd name="connsiteY1" fmla="*/ 0 h 999914"/>
                <a:gd name="connsiteX2" fmla="*/ 999914 w 999914"/>
                <a:gd name="connsiteY2" fmla="*/ 499957 h 999914"/>
                <a:gd name="connsiteX3" fmla="*/ 499957 w 999914"/>
                <a:gd name="connsiteY3" fmla="*/ 999914 h 999914"/>
                <a:gd name="connsiteX4" fmla="*/ 0 w 999914"/>
                <a:gd name="connsiteY4" fmla="*/ 499957 h 99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914" h="999914">
                  <a:moveTo>
                    <a:pt x="0" y="499957"/>
                  </a:moveTo>
                  <a:cubicBezTo>
                    <a:pt x="0" y="223838"/>
                    <a:pt x="223838" y="0"/>
                    <a:pt x="499957" y="0"/>
                  </a:cubicBezTo>
                  <a:cubicBezTo>
                    <a:pt x="776076" y="0"/>
                    <a:pt x="999914" y="223838"/>
                    <a:pt x="999914" y="499957"/>
                  </a:cubicBezTo>
                  <a:cubicBezTo>
                    <a:pt x="999914" y="776076"/>
                    <a:pt x="776076" y="999914"/>
                    <a:pt x="499957" y="999914"/>
                  </a:cubicBezTo>
                  <a:cubicBezTo>
                    <a:pt x="223838" y="999914"/>
                    <a:pt x="0" y="776076"/>
                    <a:pt x="0" y="4999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180000" rIns="180000" bIns="18000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>
                  <a:latin typeface="Circe Bold" panose="020B0602020203020203" pitchFamily="34" charset="-52"/>
                </a:rPr>
                <a:t>2</a:t>
              </a:r>
              <a:endParaRPr lang="id-ID" sz="3200" kern="1200" dirty="0">
                <a:latin typeface="Circe Bold" panose="020B0602020203020203" pitchFamily="34" charset="-52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AE5F1913-C9D8-4C71-8C50-CAD62598C3C7}"/>
                </a:ext>
              </a:extLst>
            </p:cNvPr>
            <p:cNvSpPr/>
            <p:nvPr/>
          </p:nvSpPr>
          <p:spPr>
            <a:xfrm>
              <a:off x="8414470" y="2056399"/>
              <a:ext cx="2437560" cy="2270279"/>
            </a:xfrm>
            <a:custGeom>
              <a:avLst/>
              <a:gdLst>
                <a:gd name="connsiteX0" fmla="*/ 0 w 1999829"/>
                <a:gd name="connsiteY0" fmla="*/ 262215 h 1748102"/>
                <a:gd name="connsiteX1" fmla="*/ 1125778 w 1999829"/>
                <a:gd name="connsiteY1" fmla="*/ 262215 h 1748102"/>
                <a:gd name="connsiteX2" fmla="*/ 1125778 w 1999829"/>
                <a:gd name="connsiteY2" fmla="*/ 0 h 1748102"/>
                <a:gd name="connsiteX3" fmla="*/ 1999829 w 1999829"/>
                <a:gd name="connsiteY3" fmla="*/ 874051 h 1748102"/>
                <a:gd name="connsiteX4" fmla="*/ 1125778 w 1999829"/>
                <a:gd name="connsiteY4" fmla="*/ 1748102 h 1748102"/>
                <a:gd name="connsiteX5" fmla="*/ 1125778 w 1999829"/>
                <a:gd name="connsiteY5" fmla="*/ 1485887 h 1748102"/>
                <a:gd name="connsiteX6" fmla="*/ 0 w 1999829"/>
                <a:gd name="connsiteY6" fmla="*/ 1485887 h 1748102"/>
                <a:gd name="connsiteX7" fmla="*/ 0 w 1999829"/>
                <a:gd name="connsiteY7" fmla="*/ 262215 h 17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829" h="1748102">
                  <a:moveTo>
                    <a:pt x="0" y="262215"/>
                  </a:moveTo>
                  <a:lnTo>
                    <a:pt x="1125778" y="262215"/>
                  </a:lnTo>
                  <a:lnTo>
                    <a:pt x="1125778" y="0"/>
                  </a:lnTo>
                  <a:lnTo>
                    <a:pt x="1999829" y="874051"/>
                  </a:lnTo>
                  <a:lnTo>
                    <a:pt x="1125778" y="1748102"/>
                  </a:lnTo>
                  <a:lnTo>
                    <a:pt x="1125778" y="1485887"/>
                  </a:lnTo>
                  <a:lnTo>
                    <a:pt x="0" y="1485887"/>
                  </a:lnTo>
                  <a:lnTo>
                    <a:pt x="0" y="2622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50800" dist="38100" dir="10800000" algn="r" rotWithShape="0">
                <a:srgbClr val="AFABAB">
                  <a:alpha val="4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0" tIns="273645" rIns="360000" bIns="273645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rgbClr val="4A6272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ПОЛУЧЕНИЕ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ru-RU" sz="1400" b="1" dirty="0">
                  <a:solidFill>
                    <a:srgbClr val="4A6272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УСЛУГИ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rgbClr val="4A6272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ОЦЕНКА 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rgbClr val="4A6272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ИСПОЛНИТЕЛЯ</a:t>
              </a: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85F6F754-CB4E-471D-B423-8DECCB768C9F}"/>
                </a:ext>
              </a:extLst>
            </p:cNvPr>
            <p:cNvSpPr/>
            <p:nvPr/>
          </p:nvSpPr>
          <p:spPr>
            <a:xfrm>
              <a:off x="8196845" y="2921538"/>
              <a:ext cx="540000" cy="540000"/>
            </a:xfrm>
            <a:custGeom>
              <a:avLst/>
              <a:gdLst>
                <a:gd name="connsiteX0" fmla="*/ 0 w 999914"/>
                <a:gd name="connsiteY0" fmla="*/ 499957 h 999914"/>
                <a:gd name="connsiteX1" fmla="*/ 499957 w 999914"/>
                <a:gd name="connsiteY1" fmla="*/ 0 h 999914"/>
                <a:gd name="connsiteX2" fmla="*/ 999914 w 999914"/>
                <a:gd name="connsiteY2" fmla="*/ 499957 h 999914"/>
                <a:gd name="connsiteX3" fmla="*/ 499957 w 999914"/>
                <a:gd name="connsiteY3" fmla="*/ 999914 h 999914"/>
                <a:gd name="connsiteX4" fmla="*/ 0 w 999914"/>
                <a:gd name="connsiteY4" fmla="*/ 499957 h 99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914" h="999914">
                  <a:moveTo>
                    <a:pt x="0" y="499957"/>
                  </a:moveTo>
                  <a:cubicBezTo>
                    <a:pt x="0" y="223838"/>
                    <a:pt x="223838" y="0"/>
                    <a:pt x="499957" y="0"/>
                  </a:cubicBezTo>
                  <a:cubicBezTo>
                    <a:pt x="776076" y="0"/>
                    <a:pt x="999914" y="223838"/>
                    <a:pt x="999914" y="499957"/>
                  </a:cubicBezTo>
                  <a:cubicBezTo>
                    <a:pt x="999914" y="776076"/>
                    <a:pt x="776076" y="999914"/>
                    <a:pt x="499957" y="999914"/>
                  </a:cubicBezTo>
                  <a:cubicBezTo>
                    <a:pt x="223838" y="999914"/>
                    <a:pt x="0" y="776076"/>
                    <a:pt x="0" y="499957"/>
                  </a:cubicBezTo>
                  <a:close/>
                </a:path>
              </a:pathLst>
            </a:custGeom>
            <a:solidFill>
              <a:srgbClr val="6188C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180000" rIns="180000" bIns="18000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>
                  <a:latin typeface="Circe Bold" panose="020B0602020203020203" pitchFamily="34" charset="-52"/>
                </a:rPr>
                <a:t>3</a:t>
              </a:r>
              <a:endParaRPr lang="id-ID" sz="3200" kern="1200" dirty="0">
                <a:latin typeface="Circe Bold" panose="020B0602020203020203" pitchFamily="3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62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EBCA665-D1E9-48B9-A99E-F1F8463C75F5}"/>
              </a:ext>
            </a:extLst>
          </p:cNvPr>
          <p:cNvSpPr/>
          <p:nvPr/>
        </p:nvSpPr>
        <p:spPr>
          <a:xfrm>
            <a:off x="346862" y="174809"/>
            <a:ext cx="5749138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2375E"/>
                </a:solidFill>
                <a:latin typeface="Circe Extra Bold" panose="020B0802020203020203" pitchFamily="34" charset="-52"/>
              </a:rPr>
              <a:t>Подрядчики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C0CA2F1-5EA5-4B24-801A-7980F220D589}"/>
              </a:ext>
            </a:extLst>
          </p:cNvPr>
          <p:cNvGrpSpPr/>
          <p:nvPr/>
        </p:nvGrpSpPr>
        <p:grpSpPr>
          <a:xfrm>
            <a:off x="655608" y="1265069"/>
            <a:ext cx="2884443" cy="2215391"/>
            <a:chOff x="655608" y="1265069"/>
            <a:chExt cx="2884443" cy="2215391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CD09D83-38D4-4BD3-8E11-7B2D13576DC8}"/>
                </a:ext>
              </a:extLst>
            </p:cNvPr>
            <p:cNvSpPr/>
            <p:nvPr/>
          </p:nvSpPr>
          <p:spPr>
            <a:xfrm>
              <a:off x="913598" y="2782833"/>
              <a:ext cx="2626453" cy="69762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b="1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АККРЕДИТОВАННЫХ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b="1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ПОДРЯДЧИКОВ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CC8AAE04-84F3-4E66-841A-4296AABCED14}"/>
                </a:ext>
              </a:extLst>
            </p:cNvPr>
            <p:cNvSpPr/>
            <p:nvPr/>
          </p:nvSpPr>
          <p:spPr>
            <a:xfrm>
              <a:off x="655608" y="1265069"/>
              <a:ext cx="2884443" cy="1678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500" b="1" spc="-300" dirty="0">
                  <a:solidFill>
                    <a:srgbClr val="6D82FF"/>
                  </a:solidFill>
                  <a:effectLst>
                    <a:outerShdw blurRad="50800" dist="38100" dir="2700000" algn="tl" rotWithShape="0">
                      <a:schemeClr val="bg1">
                        <a:lumMod val="50000"/>
                        <a:alpha val="40000"/>
                      </a:schemeClr>
                    </a:outerShdw>
                  </a:effectLst>
                  <a:latin typeface="Circe Extra Bold" panose="020B0802020203020203" pitchFamily="34" charset="-52"/>
                </a:rPr>
                <a:t>500</a:t>
              </a:r>
              <a:endParaRPr lang="ru-RU" sz="7200" b="1" spc="-300" dirty="0">
                <a:solidFill>
                  <a:srgbClr val="6D82FF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Circe Extra Bold" panose="020B0802020203020203" pitchFamily="34" charset="-52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60A9850-DBF5-471E-9E98-18B03C851980}"/>
              </a:ext>
            </a:extLst>
          </p:cNvPr>
          <p:cNvGrpSpPr/>
          <p:nvPr/>
        </p:nvGrpSpPr>
        <p:grpSpPr>
          <a:xfrm>
            <a:off x="4694311" y="1346424"/>
            <a:ext cx="6422801" cy="957831"/>
            <a:chOff x="4694311" y="1346424"/>
            <a:chExt cx="6422801" cy="957831"/>
          </a:xfrm>
        </p:grpSpPr>
        <p:sp>
          <p:nvSpPr>
            <p:cNvPr id="57" name="Rectangle 98">
              <a:extLst>
                <a:ext uri="{FF2B5EF4-FFF2-40B4-BE49-F238E27FC236}">
                  <a16:creationId xmlns:a16="http://schemas.microsoft.com/office/drawing/2014/main" id="{0A0A7F0A-590D-4530-A769-2DAF99E585B2}"/>
                </a:ext>
              </a:extLst>
            </p:cNvPr>
            <p:cNvSpPr/>
            <p:nvPr/>
          </p:nvSpPr>
          <p:spPr>
            <a:xfrm>
              <a:off x="4694975" y="1346424"/>
              <a:ext cx="642213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Проверка  благонадежности подрядчика </a:t>
              </a:r>
            </a:p>
            <a:p>
              <a:r>
                <a:rPr lang="ru-RU" sz="1600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(исключение компаний в процедуре банкротства, ликвидации, реорганизации)</a:t>
              </a:r>
              <a:endParaRPr lang="en-US" sz="1600" dirty="0">
                <a:solidFill>
                  <a:srgbClr val="44546A"/>
                </a:solidFill>
                <a:latin typeface="Circe Bold" panose="020B0602020203020203" pitchFamily="34" charset="-52"/>
              </a:endParaRPr>
            </a:p>
          </p:txBody>
        </p:sp>
        <p:cxnSp>
          <p:nvCxnSpPr>
            <p:cNvPr id="60" name="Straight Connector 115">
              <a:extLst>
                <a:ext uri="{FF2B5EF4-FFF2-40B4-BE49-F238E27FC236}">
                  <a16:creationId xmlns:a16="http://schemas.microsoft.com/office/drawing/2014/main" id="{BAEF02F6-AECA-4467-8CC4-4A0E395828F1}"/>
                </a:ext>
              </a:extLst>
            </p:cNvPr>
            <p:cNvCxnSpPr/>
            <p:nvPr/>
          </p:nvCxnSpPr>
          <p:spPr>
            <a:xfrm>
              <a:off x="4694311" y="1404255"/>
              <a:ext cx="664" cy="90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E184BC4-D64E-4568-9652-F7C5A4890130}"/>
              </a:ext>
            </a:extLst>
          </p:cNvPr>
          <p:cNvGrpSpPr/>
          <p:nvPr/>
        </p:nvGrpSpPr>
        <p:grpSpPr>
          <a:xfrm>
            <a:off x="4694311" y="2526889"/>
            <a:ext cx="6839425" cy="900000"/>
            <a:chOff x="4694311" y="2581370"/>
            <a:chExt cx="6839425" cy="900000"/>
          </a:xfrm>
        </p:grpSpPr>
        <p:sp>
          <p:nvSpPr>
            <p:cNvPr id="58" name="Rectangle 99">
              <a:extLst>
                <a:ext uri="{FF2B5EF4-FFF2-40B4-BE49-F238E27FC236}">
                  <a16:creationId xmlns:a16="http://schemas.microsoft.com/office/drawing/2014/main" id="{395CED18-F538-43D8-BCC7-3F2FCAF986D7}"/>
                </a:ext>
              </a:extLst>
            </p:cNvPr>
            <p:cNvSpPr/>
            <p:nvPr/>
          </p:nvSpPr>
          <p:spPr>
            <a:xfrm>
              <a:off x="4694975" y="2638955"/>
              <a:ext cx="6838761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2000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Подтверждение опыта работы и компетенций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2000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Наличие необходимых сертификатов, лицензий, ОКВЭД </a:t>
              </a:r>
            </a:p>
          </p:txBody>
        </p:sp>
        <p:cxnSp>
          <p:nvCxnSpPr>
            <p:cNvPr id="61" name="Straight Connector 116">
              <a:extLst>
                <a:ext uri="{FF2B5EF4-FFF2-40B4-BE49-F238E27FC236}">
                  <a16:creationId xmlns:a16="http://schemas.microsoft.com/office/drawing/2014/main" id="{FA105506-CB78-4FB1-B39F-C1009F6920FB}"/>
                </a:ext>
              </a:extLst>
            </p:cNvPr>
            <p:cNvCxnSpPr/>
            <p:nvPr/>
          </p:nvCxnSpPr>
          <p:spPr>
            <a:xfrm>
              <a:off x="4694311" y="2581370"/>
              <a:ext cx="664" cy="90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EF7F355-E838-47C4-98BE-F35BF583995D}"/>
              </a:ext>
            </a:extLst>
          </p:cNvPr>
          <p:cNvGrpSpPr/>
          <p:nvPr/>
        </p:nvGrpSpPr>
        <p:grpSpPr>
          <a:xfrm>
            <a:off x="4694311" y="3591691"/>
            <a:ext cx="6838761" cy="1092607"/>
            <a:chOff x="4694311" y="3681542"/>
            <a:chExt cx="6838761" cy="1092607"/>
          </a:xfrm>
        </p:grpSpPr>
        <p:sp>
          <p:nvSpPr>
            <p:cNvPr id="59" name="Rectangle 100">
              <a:extLst>
                <a:ext uri="{FF2B5EF4-FFF2-40B4-BE49-F238E27FC236}">
                  <a16:creationId xmlns:a16="http://schemas.microsoft.com/office/drawing/2014/main" id="{CA0C9956-2ABB-4BEA-B73A-37B65E7803D8}"/>
                </a:ext>
              </a:extLst>
            </p:cNvPr>
            <p:cNvSpPr/>
            <p:nvPr/>
          </p:nvSpPr>
          <p:spPr>
            <a:xfrm>
              <a:off x="4694975" y="3681542"/>
              <a:ext cx="6838097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2000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Готовность подрядчика обеспечить выполнение требований к качеству результата по услугам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2000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Соблюдение условий работы на платформе</a:t>
              </a:r>
            </a:p>
          </p:txBody>
        </p:sp>
        <p:cxnSp>
          <p:nvCxnSpPr>
            <p:cNvPr id="62" name="Straight Connector 117">
              <a:extLst>
                <a:ext uri="{FF2B5EF4-FFF2-40B4-BE49-F238E27FC236}">
                  <a16:creationId xmlns:a16="http://schemas.microsoft.com/office/drawing/2014/main" id="{264D8A75-145F-4E83-84B2-F4F43987DF70}"/>
                </a:ext>
              </a:extLst>
            </p:cNvPr>
            <p:cNvCxnSpPr>
              <a:cxnSpLocks/>
            </p:cNvCxnSpPr>
            <p:nvPr/>
          </p:nvCxnSpPr>
          <p:spPr>
            <a:xfrm>
              <a:off x="4694311" y="3777845"/>
              <a:ext cx="664" cy="90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AF1BB73-16A4-4F32-A2D3-C002274848A3}"/>
              </a:ext>
            </a:extLst>
          </p:cNvPr>
          <p:cNvGrpSpPr/>
          <p:nvPr/>
        </p:nvGrpSpPr>
        <p:grpSpPr>
          <a:xfrm>
            <a:off x="4694311" y="4849101"/>
            <a:ext cx="6422801" cy="1169551"/>
            <a:chOff x="4694311" y="4849101"/>
            <a:chExt cx="6422801" cy="1169551"/>
          </a:xfrm>
        </p:grpSpPr>
        <p:sp>
          <p:nvSpPr>
            <p:cNvPr id="63" name="Rectangle 134">
              <a:extLst>
                <a:ext uri="{FF2B5EF4-FFF2-40B4-BE49-F238E27FC236}">
                  <a16:creationId xmlns:a16="http://schemas.microsoft.com/office/drawing/2014/main" id="{4FA3F27A-D9C8-4976-BB16-861B7C2C441D}"/>
                </a:ext>
              </a:extLst>
            </p:cNvPr>
            <p:cNvSpPr/>
            <p:nvPr/>
          </p:nvSpPr>
          <p:spPr>
            <a:xfrm>
              <a:off x="4694975" y="4849101"/>
              <a:ext cx="642213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2000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Правоспособность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2000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Достоверность предоставленных документов 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2000" dirty="0">
                  <a:solidFill>
                    <a:srgbClr val="44546A"/>
                  </a:solidFill>
                  <a:latin typeface="Circe Bold" panose="020B0602020203020203" pitchFamily="34" charset="-52"/>
                </a:rPr>
                <a:t>Наличие ресурсов для оказания услуг</a:t>
              </a:r>
              <a:endParaRPr lang="en-US" sz="2000" dirty="0">
                <a:solidFill>
                  <a:srgbClr val="44546A"/>
                </a:solidFill>
                <a:latin typeface="Circe Bold" panose="020B0602020203020203" pitchFamily="34" charset="-52"/>
              </a:endParaRPr>
            </a:p>
          </p:txBody>
        </p:sp>
        <p:cxnSp>
          <p:nvCxnSpPr>
            <p:cNvPr id="64" name="Straight Connector 142">
              <a:extLst>
                <a:ext uri="{FF2B5EF4-FFF2-40B4-BE49-F238E27FC236}">
                  <a16:creationId xmlns:a16="http://schemas.microsoft.com/office/drawing/2014/main" id="{045645DD-CD57-45E0-A705-D03EA8DCCA46}"/>
                </a:ext>
              </a:extLst>
            </p:cNvPr>
            <p:cNvCxnSpPr/>
            <p:nvPr/>
          </p:nvCxnSpPr>
          <p:spPr>
            <a:xfrm>
              <a:off x="4694311" y="4983876"/>
              <a:ext cx="664" cy="90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523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A08B53-5B23-4430-814C-E46854E6EE9D}"/>
              </a:ext>
            </a:extLst>
          </p:cNvPr>
          <p:cNvSpPr/>
          <p:nvPr/>
        </p:nvSpPr>
        <p:spPr>
          <a:xfrm>
            <a:off x="346862" y="144871"/>
            <a:ext cx="9327489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2375E"/>
                </a:solidFill>
                <a:latin typeface="Circe Extra Bold" panose="020B0802020203020203" pitchFamily="34" charset="-52"/>
              </a:rPr>
              <a:t>Услуги с государственной поддержкой</a:t>
            </a:r>
          </a:p>
        </p:txBody>
      </p:sp>
      <p:sp>
        <p:nvSpPr>
          <p:cNvPr id="63" name="Прямоугольник 82">
            <a:extLst>
              <a:ext uri="{FF2B5EF4-FFF2-40B4-BE49-F238E27FC236}">
                <a16:creationId xmlns:a16="http://schemas.microsoft.com/office/drawing/2014/main" id="{6FA48656-2623-4237-A601-CC2B6B0AEF7E}"/>
              </a:ext>
            </a:extLst>
          </p:cNvPr>
          <p:cNvSpPr/>
          <p:nvPr/>
        </p:nvSpPr>
        <p:spPr>
          <a:xfrm>
            <a:off x="1310859" y="1891757"/>
            <a:ext cx="4661315" cy="346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ru-RU" b="1" dirty="0">
                <a:solidFill>
                  <a:srgbClr val="02375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ОНЛАЙН УСЛУГ С ГОСПОДДЕРЖКОЙ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8681E637-8813-4FA2-B85D-E4ED9D221A4A}"/>
              </a:ext>
            </a:extLst>
          </p:cNvPr>
          <p:cNvSpPr/>
          <p:nvPr/>
        </p:nvSpPr>
        <p:spPr>
          <a:xfrm>
            <a:off x="493776" y="1651118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ru-RU" sz="3600" b="1" spc="-300" dirty="0">
                <a:solidFill>
                  <a:srgbClr val="6D82FF"/>
                </a:solidFill>
                <a:latin typeface="Circe Bold" panose="020B0602020203020203" pitchFamily="34" charset="-52"/>
              </a:rPr>
              <a:t>12</a:t>
            </a:r>
            <a:endParaRPr lang="ru-RU" sz="2800" b="1" spc="-300" dirty="0">
              <a:solidFill>
                <a:srgbClr val="6D82FF"/>
              </a:solidFill>
              <a:latin typeface="Circe Bold" panose="020B0602020203020203" pitchFamily="34" charset="-52"/>
            </a:endParaRPr>
          </a:p>
        </p:txBody>
      </p:sp>
      <p:sp>
        <p:nvSpPr>
          <p:cNvPr id="44" name="Прямоугольник 82">
            <a:extLst>
              <a:ext uri="{FF2B5EF4-FFF2-40B4-BE49-F238E27FC236}">
                <a16:creationId xmlns:a16="http://schemas.microsoft.com/office/drawing/2014/main" id="{E5DA7057-9679-467E-9283-1A00925A7C09}"/>
              </a:ext>
            </a:extLst>
          </p:cNvPr>
          <p:cNvSpPr/>
          <p:nvPr/>
        </p:nvSpPr>
        <p:spPr>
          <a:xfrm>
            <a:off x="1310859" y="4995744"/>
            <a:ext cx="3390239" cy="500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2375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УСЛУГИ С СОФИНАНСИРОВАНИЕМ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2375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(ВОЗМЕЩЕНИЕ ДО 80</a:t>
            </a:r>
            <a:r>
              <a:rPr lang="en-US" sz="1400" b="1" dirty="0">
                <a:solidFill>
                  <a:srgbClr val="02375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%)</a:t>
            </a:r>
            <a:endParaRPr lang="ru-RU" sz="1400" b="1" dirty="0">
              <a:solidFill>
                <a:srgbClr val="02375E"/>
              </a:solidFill>
              <a:latin typeface="Circe Bold" panose="020B06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582BD9D2-DAD4-49F7-813F-CC0FA724DE57}"/>
              </a:ext>
            </a:extLst>
          </p:cNvPr>
          <p:cNvSpPr/>
          <p:nvPr/>
        </p:nvSpPr>
        <p:spPr>
          <a:xfrm>
            <a:off x="493776" y="4904224"/>
            <a:ext cx="684000" cy="68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-300" dirty="0">
                <a:solidFill>
                  <a:srgbClr val="6D82FF"/>
                </a:solidFill>
                <a:latin typeface="Circe Bold" panose="020B0602020203020203" pitchFamily="34" charset="-52"/>
              </a:rPr>
              <a:t>3</a:t>
            </a:r>
          </a:p>
        </p:txBody>
      </p:sp>
      <p:sp>
        <p:nvSpPr>
          <p:cNvPr id="42" name="Прямоугольник 82">
            <a:extLst>
              <a:ext uri="{FF2B5EF4-FFF2-40B4-BE49-F238E27FC236}">
                <a16:creationId xmlns:a16="http://schemas.microsoft.com/office/drawing/2014/main" id="{B3022507-F50E-446E-8FB1-FF256A16C263}"/>
              </a:ext>
            </a:extLst>
          </p:cNvPr>
          <p:cNvSpPr/>
          <p:nvPr/>
        </p:nvSpPr>
        <p:spPr>
          <a:xfrm>
            <a:off x="1310859" y="3397173"/>
            <a:ext cx="4206545" cy="65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2375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УСЛУГ – </a:t>
            </a:r>
            <a:r>
              <a:rPr lang="ru-RU" sz="1600" b="1" dirty="0">
                <a:solidFill>
                  <a:srgbClr val="02375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100</a:t>
            </a:r>
            <a:r>
              <a:rPr lang="en-US" sz="1600" b="1" dirty="0">
                <a:solidFill>
                  <a:srgbClr val="02375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%</a:t>
            </a:r>
            <a:r>
              <a:rPr lang="en-US" sz="1400" b="1" dirty="0">
                <a:solidFill>
                  <a:srgbClr val="02375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375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ОПЛАЧИВАЕТСЯ ЗА СЧЕТ</a:t>
            </a:r>
            <a:endParaRPr lang="en-US" sz="1400" b="1" dirty="0">
              <a:solidFill>
                <a:srgbClr val="02375E"/>
              </a:solidFill>
              <a:latin typeface="Circe Bold" panose="020B0602020203020203" pitchFamily="34" charset="-52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2375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СРЕДСТВ</a:t>
            </a:r>
            <a:r>
              <a:rPr lang="en-US" sz="1400" b="1" dirty="0">
                <a:solidFill>
                  <a:srgbClr val="02375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375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ГОСУДАРСТВЕННОЙ СУБСИДИИ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F95232E1-22B3-4D71-BD36-4D6A7F47CF00}"/>
              </a:ext>
            </a:extLst>
          </p:cNvPr>
          <p:cNvSpPr/>
          <p:nvPr/>
        </p:nvSpPr>
        <p:spPr>
          <a:xfrm>
            <a:off x="493776" y="3382773"/>
            <a:ext cx="684000" cy="68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-300" dirty="0">
                <a:solidFill>
                  <a:srgbClr val="6D82FF"/>
                </a:solidFill>
                <a:latin typeface="Circe Bold" panose="020B0602020203020203" pitchFamily="34" charset="-52"/>
              </a:rPr>
              <a:t>9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ED18250-C04E-4CEB-8212-1E33D4BC5085}"/>
              </a:ext>
            </a:extLst>
          </p:cNvPr>
          <p:cNvSpPr/>
          <p:nvPr/>
        </p:nvSpPr>
        <p:spPr>
          <a:xfrm>
            <a:off x="7702313" y="4836934"/>
            <a:ext cx="1876195" cy="1876195"/>
          </a:xfrm>
          <a:prstGeom prst="rect">
            <a:avLst/>
          </a:prstGeom>
          <a:solidFill>
            <a:srgbClr val="6D82FF"/>
          </a:solidFill>
          <a:ln w="12700">
            <a:noFill/>
          </a:ln>
          <a:effectLst>
            <a:outerShdw blurRad="114300" dist="101600" dir="1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700" dirty="0">
                <a:latin typeface="Circe Extra Bold" panose="020B0802020203020203" pitchFamily="34" charset="-52"/>
              </a:rPr>
              <a:t>Доступ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700" dirty="0">
                <a:latin typeface="Circe Extra Bold" panose="020B0802020203020203" pitchFamily="34" charset="-52"/>
              </a:rPr>
              <a:t>к экспортным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700" dirty="0">
                <a:latin typeface="Circe Extra Bold" panose="020B0802020203020203" pitchFamily="34" charset="-52"/>
              </a:rPr>
              <a:t>услугам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700" dirty="0">
                <a:latin typeface="Circe Extra Bold" panose="020B0802020203020203" pitchFamily="34" charset="-52"/>
              </a:rPr>
              <a:t>24/7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91C46F23-EDC3-4753-A69D-16D9779E24F2}"/>
              </a:ext>
            </a:extLst>
          </p:cNvPr>
          <p:cNvSpPr/>
          <p:nvPr/>
        </p:nvSpPr>
        <p:spPr>
          <a:xfrm>
            <a:off x="9228118" y="2972761"/>
            <a:ext cx="2159224" cy="2159224"/>
          </a:xfrm>
          <a:prstGeom prst="rect">
            <a:avLst/>
          </a:prstGeom>
          <a:solidFill>
            <a:srgbClr val="6D82FF"/>
          </a:solidFill>
          <a:ln w="12700">
            <a:noFill/>
          </a:ln>
          <a:effectLst>
            <a:outerShdw blurRad="114300" dist="101600" dir="1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700" dirty="0">
                <a:latin typeface="Circe Extra Bold" panose="020B0802020203020203" pitchFamily="34" charset="-52"/>
              </a:rPr>
              <a:t>Услуги оказывают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700" dirty="0">
                <a:latin typeface="Circe Extra Bold" panose="020B0802020203020203" pitchFamily="34" charset="-52"/>
              </a:rPr>
              <a:t>аккредитованные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700" dirty="0">
                <a:latin typeface="Circe Extra Bold" panose="020B0802020203020203" pitchFamily="34" charset="-52"/>
              </a:rPr>
              <a:t>коммерческие подрядчики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A764E948-CFB6-43E9-977C-2A4F234DED08}"/>
              </a:ext>
            </a:extLst>
          </p:cNvPr>
          <p:cNvSpPr/>
          <p:nvPr/>
        </p:nvSpPr>
        <p:spPr>
          <a:xfrm>
            <a:off x="7501698" y="985506"/>
            <a:ext cx="2159224" cy="2159224"/>
          </a:xfrm>
          <a:prstGeom prst="rect">
            <a:avLst/>
          </a:prstGeom>
          <a:solidFill>
            <a:srgbClr val="6D82FF"/>
          </a:solidFill>
          <a:ln w="12700">
            <a:noFill/>
          </a:ln>
          <a:effectLst>
            <a:outerShdw blurRad="114300" dist="101600" dir="1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700" dirty="0">
                <a:latin typeface="Circe Extra Bold" panose="020B0802020203020203" pitchFamily="34" charset="-52"/>
              </a:rPr>
              <a:t>Меры поддержки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700" dirty="0">
                <a:latin typeface="Circe Extra Bold" panose="020B0802020203020203" pitchFamily="34" charset="-52"/>
              </a:rPr>
              <a:t>в сфере ВЭД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700" dirty="0">
                <a:latin typeface="Circe Extra Bold" panose="020B0802020203020203" pitchFamily="34" charset="-52"/>
              </a:rPr>
              <a:t>собраны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700" dirty="0">
                <a:latin typeface="Circe Extra Bold" panose="020B0802020203020203" pitchFamily="34" charset="-52"/>
              </a:rPr>
              <a:t>в Едином каталоге услуг</a:t>
            </a:r>
          </a:p>
        </p:txBody>
      </p:sp>
    </p:spTree>
    <p:extLst>
      <p:ext uri="{BB962C8B-B14F-4D97-AF65-F5344CB8AC3E}">
        <p14:creationId xmlns:p14="http://schemas.microsoft.com/office/powerpoint/2010/main" val="286659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EB0BC8-7A99-43AC-8B3C-172F49FEE338}"/>
              </a:ext>
            </a:extLst>
          </p:cNvPr>
          <p:cNvSpPr/>
          <p:nvPr/>
        </p:nvSpPr>
        <p:spPr>
          <a:xfrm>
            <a:off x="314836" y="166339"/>
            <a:ext cx="8085680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2375E"/>
                </a:solidFill>
                <a:latin typeface="Circe Extra Bold" panose="020B0802020203020203" pitchFamily="34" charset="-52"/>
              </a:rPr>
              <a:t>Новые услуги с господдержкой</a:t>
            </a:r>
            <a:r>
              <a:rPr lang="en-US" sz="3000" b="1" dirty="0">
                <a:solidFill>
                  <a:srgbClr val="02375E"/>
                </a:solidFill>
                <a:latin typeface="Circe Extra Bold" panose="020B0802020203020203" pitchFamily="34" charset="-52"/>
              </a:rPr>
              <a:t> </a:t>
            </a:r>
            <a:endParaRPr lang="ru-RU" sz="3000" b="1" dirty="0">
              <a:solidFill>
                <a:srgbClr val="02375E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36CF7D60-3BC8-43B4-9822-DD2C83A7DCA3}"/>
              </a:ext>
            </a:extLst>
          </p:cNvPr>
          <p:cNvSpPr/>
          <p:nvPr/>
        </p:nvSpPr>
        <p:spPr>
          <a:xfrm>
            <a:off x="421462" y="1168270"/>
            <a:ext cx="5413132" cy="1544678"/>
          </a:xfrm>
          <a:custGeom>
            <a:avLst/>
            <a:gdLst>
              <a:gd name="connsiteX0" fmla="*/ 0 w 2430116"/>
              <a:gd name="connsiteY0" fmla="*/ 0 h 972046"/>
              <a:gd name="connsiteX1" fmla="*/ 1944093 w 2430116"/>
              <a:gd name="connsiteY1" fmla="*/ 0 h 972046"/>
              <a:gd name="connsiteX2" fmla="*/ 2430116 w 2430116"/>
              <a:gd name="connsiteY2" fmla="*/ 486023 h 972046"/>
              <a:gd name="connsiteX3" fmla="*/ 1944093 w 2430116"/>
              <a:gd name="connsiteY3" fmla="*/ 972046 h 972046"/>
              <a:gd name="connsiteX4" fmla="*/ 0 w 2430116"/>
              <a:gd name="connsiteY4" fmla="*/ 972046 h 972046"/>
              <a:gd name="connsiteX5" fmla="*/ 486023 w 2430116"/>
              <a:gd name="connsiteY5" fmla="*/ 486023 h 972046"/>
              <a:gd name="connsiteX6" fmla="*/ 0 w 2430116"/>
              <a:gd name="connsiteY6" fmla="*/ 0 h 97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116" h="972046">
                <a:moveTo>
                  <a:pt x="0" y="0"/>
                </a:moveTo>
                <a:lnTo>
                  <a:pt x="1944093" y="0"/>
                </a:lnTo>
                <a:lnTo>
                  <a:pt x="2430116" y="486023"/>
                </a:lnTo>
                <a:lnTo>
                  <a:pt x="1944093" y="972046"/>
                </a:lnTo>
                <a:lnTo>
                  <a:pt x="0" y="972046"/>
                </a:lnTo>
                <a:lnTo>
                  <a:pt x="486023" y="4860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3803" tIns="8890" rIns="486023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2371630E-6AB4-4439-AC35-B85F24B835CF}"/>
              </a:ext>
            </a:extLst>
          </p:cNvPr>
          <p:cNvSpPr/>
          <p:nvPr/>
        </p:nvSpPr>
        <p:spPr>
          <a:xfrm>
            <a:off x="421462" y="2432948"/>
            <a:ext cx="5413132" cy="1544678"/>
          </a:xfrm>
          <a:custGeom>
            <a:avLst/>
            <a:gdLst>
              <a:gd name="connsiteX0" fmla="*/ 0 w 2430116"/>
              <a:gd name="connsiteY0" fmla="*/ 0 h 972046"/>
              <a:gd name="connsiteX1" fmla="*/ 1944093 w 2430116"/>
              <a:gd name="connsiteY1" fmla="*/ 0 h 972046"/>
              <a:gd name="connsiteX2" fmla="*/ 2430116 w 2430116"/>
              <a:gd name="connsiteY2" fmla="*/ 486023 h 972046"/>
              <a:gd name="connsiteX3" fmla="*/ 1944093 w 2430116"/>
              <a:gd name="connsiteY3" fmla="*/ 972046 h 972046"/>
              <a:gd name="connsiteX4" fmla="*/ 0 w 2430116"/>
              <a:gd name="connsiteY4" fmla="*/ 972046 h 972046"/>
              <a:gd name="connsiteX5" fmla="*/ 486023 w 2430116"/>
              <a:gd name="connsiteY5" fmla="*/ 486023 h 972046"/>
              <a:gd name="connsiteX6" fmla="*/ 0 w 2430116"/>
              <a:gd name="connsiteY6" fmla="*/ 0 h 97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116" h="972046">
                <a:moveTo>
                  <a:pt x="0" y="0"/>
                </a:moveTo>
                <a:lnTo>
                  <a:pt x="1944093" y="0"/>
                </a:lnTo>
                <a:lnTo>
                  <a:pt x="2430116" y="486023"/>
                </a:lnTo>
                <a:lnTo>
                  <a:pt x="1944093" y="972046"/>
                </a:lnTo>
                <a:lnTo>
                  <a:pt x="0" y="972046"/>
                </a:lnTo>
                <a:lnTo>
                  <a:pt x="486023" y="4860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3803" tIns="8890" rIns="486023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34700457-0F50-4B8E-A6F4-BF0378CD334F}"/>
              </a:ext>
            </a:extLst>
          </p:cNvPr>
          <p:cNvSpPr/>
          <p:nvPr/>
        </p:nvSpPr>
        <p:spPr>
          <a:xfrm>
            <a:off x="421462" y="3694700"/>
            <a:ext cx="5413132" cy="1544678"/>
          </a:xfrm>
          <a:custGeom>
            <a:avLst/>
            <a:gdLst>
              <a:gd name="connsiteX0" fmla="*/ 0 w 2430116"/>
              <a:gd name="connsiteY0" fmla="*/ 0 h 972046"/>
              <a:gd name="connsiteX1" fmla="*/ 1944093 w 2430116"/>
              <a:gd name="connsiteY1" fmla="*/ 0 h 972046"/>
              <a:gd name="connsiteX2" fmla="*/ 2430116 w 2430116"/>
              <a:gd name="connsiteY2" fmla="*/ 486023 h 972046"/>
              <a:gd name="connsiteX3" fmla="*/ 1944093 w 2430116"/>
              <a:gd name="connsiteY3" fmla="*/ 972046 h 972046"/>
              <a:gd name="connsiteX4" fmla="*/ 0 w 2430116"/>
              <a:gd name="connsiteY4" fmla="*/ 972046 h 972046"/>
              <a:gd name="connsiteX5" fmla="*/ 486023 w 2430116"/>
              <a:gd name="connsiteY5" fmla="*/ 486023 h 972046"/>
              <a:gd name="connsiteX6" fmla="*/ 0 w 2430116"/>
              <a:gd name="connsiteY6" fmla="*/ 0 h 97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116" h="972046">
                <a:moveTo>
                  <a:pt x="0" y="0"/>
                </a:moveTo>
                <a:lnTo>
                  <a:pt x="1944093" y="0"/>
                </a:lnTo>
                <a:lnTo>
                  <a:pt x="2430116" y="486023"/>
                </a:lnTo>
                <a:lnTo>
                  <a:pt x="1944093" y="972046"/>
                </a:lnTo>
                <a:lnTo>
                  <a:pt x="0" y="972046"/>
                </a:lnTo>
                <a:lnTo>
                  <a:pt x="486023" y="48602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10800000" algn="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3803" tIns="8890" rIns="486023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F52F4B5-4EA0-4C3B-927C-67DAD03EA142}"/>
              </a:ext>
            </a:extLst>
          </p:cNvPr>
          <p:cNvSpPr/>
          <p:nvPr/>
        </p:nvSpPr>
        <p:spPr>
          <a:xfrm>
            <a:off x="421462" y="4956451"/>
            <a:ext cx="5413132" cy="1544678"/>
          </a:xfrm>
          <a:custGeom>
            <a:avLst/>
            <a:gdLst>
              <a:gd name="connsiteX0" fmla="*/ 0 w 2430116"/>
              <a:gd name="connsiteY0" fmla="*/ 0 h 972046"/>
              <a:gd name="connsiteX1" fmla="*/ 1944093 w 2430116"/>
              <a:gd name="connsiteY1" fmla="*/ 0 h 972046"/>
              <a:gd name="connsiteX2" fmla="*/ 2430116 w 2430116"/>
              <a:gd name="connsiteY2" fmla="*/ 486023 h 972046"/>
              <a:gd name="connsiteX3" fmla="*/ 1944093 w 2430116"/>
              <a:gd name="connsiteY3" fmla="*/ 972046 h 972046"/>
              <a:gd name="connsiteX4" fmla="*/ 0 w 2430116"/>
              <a:gd name="connsiteY4" fmla="*/ 972046 h 972046"/>
              <a:gd name="connsiteX5" fmla="*/ 486023 w 2430116"/>
              <a:gd name="connsiteY5" fmla="*/ 486023 h 972046"/>
              <a:gd name="connsiteX6" fmla="*/ 0 w 2430116"/>
              <a:gd name="connsiteY6" fmla="*/ 0 h 97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116" h="972046">
                <a:moveTo>
                  <a:pt x="0" y="0"/>
                </a:moveTo>
                <a:lnTo>
                  <a:pt x="1944093" y="0"/>
                </a:lnTo>
                <a:lnTo>
                  <a:pt x="2430116" y="486023"/>
                </a:lnTo>
                <a:lnTo>
                  <a:pt x="1944093" y="972046"/>
                </a:lnTo>
                <a:lnTo>
                  <a:pt x="0" y="972046"/>
                </a:lnTo>
                <a:lnTo>
                  <a:pt x="486023" y="48602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10800000" algn="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3803" tIns="8890" rIns="486023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515A5F-4304-4088-BF8D-4D7A582706CD}"/>
              </a:ext>
            </a:extLst>
          </p:cNvPr>
          <p:cNvSpPr/>
          <p:nvPr/>
        </p:nvSpPr>
        <p:spPr>
          <a:xfrm>
            <a:off x="929307" y="1454264"/>
            <a:ext cx="4307080" cy="555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irce Bold" panose="020B0602020203020203" pitchFamily="34" charset="-52"/>
              </a:rPr>
              <a:t>УЧАСТИЕ В МЕЖДУНАРОДНЫХ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Circe Bold" panose="020B0602020203020203" pitchFamily="34" charset="-52"/>
              </a:rPr>
              <a:t>БИЗНЕС-МИССИЯХ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B9B1A57-1959-4D8D-BE56-F68F8BD95E3C}"/>
              </a:ext>
            </a:extLst>
          </p:cNvPr>
          <p:cNvSpPr/>
          <p:nvPr/>
        </p:nvSpPr>
        <p:spPr>
          <a:xfrm>
            <a:off x="929307" y="2712948"/>
            <a:ext cx="4307080" cy="555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irce Bold" panose="020B0602020203020203" pitchFamily="34" charset="-52"/>
              </a:rPr>
              <a:t>УЧАСТИЕ В МЕЖДУНАРОДНЫХ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Circe Bold" panose="020B0602020203020203" pitchFamily="34" charset="-52"/>
              </a:rPr>
              <a:t>ВЫСТАВКАХ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428566CB-B1E8-4E70-8905-1E4CA9B09E56}"/>
              </a:ext>
            </a:extLst>
          </p:cNvPr>
          <p:cNvSpPr/>
          <p:nvPr/>
        </p:nvSpPr>
        <p:spPr>
          <a:xfrm>
            <a:off x="959250" y="3971632"/>
            <a:ext cx="4307080" cy="738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irce Bold" panose="020B0602020203020203" pitchFamily="34" charset="-52"/>
              </a:rPr>
              <a:t>СЕРТИФИКАЦИЯ, СТАНДАРТИЗАЦИЯ, ПОЛУЧЕНИЕ НЕОБХОДИМЫХ РАЗРЕШЕНИЙ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5EFEA62-69A0-4889-B736-D02CE99A0210}"/>
              </a:ext>
            </a:extLst>
          </p:cNvPr>
          <p:cNvSpPr/>
          <p:nvPr/>
        </p:nvSpPr>
        <p:spPr>
          <a:xfrm>
            <a:off x="1232716" y="5516310"/>
            <a:ext cx="4307080" cy="555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4546A"/>
                </a:solidFill>
                <a:latin typeface="Circe Bold" panose="020B0602020203020203" pitchFamily="34" charset="-52"/>
              </a:rPr>
              <a:t>СОДЕЙСТВИЕ В ТРАНСПОРТИРОВКЕ ПРОДУКЦИИ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75CB50B-9A94-4DB7-B543-687DCC4BD9FA}"/>
              </a:ext>
            </a:extLst>
          </p:cNvPr>
          <p:cNvSpPr/>
          <p:nvPr/>
        </p:nvSpPr>
        <p:spPr>
          <a:xfrm>
            <a:off x="6096000" y="1661524"/>
            <a:ext cx="5166693" cy="564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44546A"/>
                </a:solidFill>
                <a:latin typeface="Circe Bold" panose="020B0602020203020203" pitchFamily="34" charset="-52"/>
              </a:rPr>
              <a:t>Организация деловых переговоров с потенциальными иностранными покупателями за рубежом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3E17036-EE77-4F2F-9D1A-8B2B00A0C12D}"/>
              </a:ext>
            </a:extLst>
          </p:cNvPr>
          <p:cNvSpPr/>
          <p:nvPr/>
        </p:nvSpPr>
        <p:spPr>
          <a:xfrm>
            <a:off x="6095999" y="2818112"/>
            <a:ext cx="5166693" cy="77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44546A"/>
                </a:solidFill>
                <a:latin typeface="Circe Bold" panose="020B0602020203020203" pitchFamily="34" charset="-52"/>
              </a:rPr>
              <a:t>Застройка, оснащение и сопровождению коллективного стенда, аренда выставочных площадей и оборудования 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3B590B4-78F9-475E-A51B-4C146358A611}"/>
              </a:ext>
            </a:extLst>
          </p:cNvPr>
          <p:cNvSpPr/>
          <p:nvPr/>
        </p:nvSpPr>
        <p:spPr>
          <a:xfrm>
            <a:off x="6096000" y="5341615"/>
            <a:ext cx="5166692" cy="77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rgbClr val="44546A"/>
                </a:solidFill>
                <a:latin typeface="Circe Bold" panose="020B0602020203020203" pitchFamily="34" charset="-52"/>
              </a:rPr>
              <a:t>Организация транспортировки продукции в целях экспорта на внешние рынки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86A7814-8A2C-438C-A21E-18F59EADF0A7}"/>
              </a:ext>
            </a:extLst>
          </p:cNvPr>
          <p:cNvSpPr/>
          <p:nvPr/>
        </p:nvSpPr>
        <p:spPr>
          <a:xfrm>
            <a:off x="6096000" y="4079864"/>
            <a:ext cx="5136750" cy="77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rgbClr val="44546A"/>
                </a:solidFill>
                <a:latin typeface="Circe Bold" panose="020B0602020203020203" pitchFamily="34" charset="-52"/>
              </a:rPr>
              <a:t>Комплекс работ по оценке соответствия продукции или производственного процесса требованиям, предъявляемым на внешних рынках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D96175F-EC4C-480D-B54C-4D12DD0845FE}"/>
              </a:ext>
            </a:extLst>
          </p:cNvPr>
          <p:cNvSpPr/>
          <p:nvPr/>
        </p:nvSpPr>
        <p:spPr>
          <a:xfrm>
            <a:off x="752029" y="999929"/>
            <a:ext cx="555477" cy="534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472C4"/>
                </a:solidFill>
                <a:latin typeface="Circe Extra Bold" panose="020B0802020203020203" pitchFamily="34" charset="-52"/>
              </a:rPr>
              <a:t>1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90765CF0-1F5D-4618-946D-EE6BFCCBBC0E}"/>
              </a:ext>
            </a:extLst>
          </p:cNvPr>
          <p:cNvSpPr/>
          <p:nvPr/>
        </p:nvSpPr>
        <p:spPr>
          <a:xfrm>
            <a:off x="752029" y="2256548"/>
            <a:ext cx="555477" cy="534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8FAADC"/>
                </a:solidFill>
                <a:latin typeface="Circe Extra Bold" panose="020B0802020203020203" pitchFamily="34" charset="-52"/>
              </a:rPr>
              <a:t>2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35509826-74EA-4447-B449-E78C1204861C}"/>
              </a:ext>
            </a:extLst>
          </p:cNvPr>
          <p:cNvSpPr/>
          <p:nvPr/>
        </p:nvSpPr>
        <p:spPr>
          <a:xfrm>
            <a:off x="752029" y="3522231"/>
            <a:ext cx="555477" cy="534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4546A"/>
                </a:solidFill>
                <a:latin typeface="Circe Extra Bold" panose="020B0802020203020203" pitchFamily="34" charset="-52"/>
              </a:rPr>
              <a:t>3</a:t>
            </a: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520731FF-2704-4514-B9C5-FF90D8D7ACFC}"/>
              </a:ext>
            </a:extLst>
          </p:cNvPr>
          <p:cNvSpPr/>
          <p:nvPr/>
        </p:nvSpPr>
        <p:spPr>
          <a:xfrm>
            <a:off x="752029" y="4787823"/>
            <a:ext cx="555477" cy="534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AFABAB"/>
                </a:solidFill>
                <a:latin typeface="Circe Extra Bold" panose="020B0802020203020203" pitchFamily="34" charset="-5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9684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434</Words>
  <Application>Microsoft Office PowerPoint</Application>
  <PresentationFormat>Широкоэкранный</PresentationFormat>
  <Paragraphs>121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Circe</vt:lpstr>
      <vt:lpstr>Circe Bold</vt:lpstr>
      <vt:lpstr>Circe Extra Bold</vt:lpstr>
      <vt:lpstr>Gotham Pro Black</vt:lpstr>
      <vt:lpstr>Roboto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Ситкиреева Анна Амаяковна</dc:creator>
  <cp:lastModifiedBy>Ситкиреева Анна Амаяковна</cp:lastModifiedBy>
  <cp:revision>112</cp:revision>
  <dcterms:created xsi:type="dcterms:W3CDTF">2023-10-11T12:13:27Z</dcterms:created>
  <dcterms:modified xsi:type="dcterms:W3CDTF">2024-03-20T10:59:27Z</dcterms:modified>
</cp:coreProperties>
</file>